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 id="2147483735" r:id="rId2"/>
    <p:sldMasterId id="2147483759" r:id="rId3"/>
    <p:sldMasterId id="2147483771" r:id="rId4"/>
    <p:sldMasterId id="2147483783" r:id="rId5"/>
    <p:sldMasterId id="2147483795" r:id="rId6"/>
  </p:sldMasterIdLst>
  <p:notesMasterIdLst>
    <p:notesMasterId r:id="rId72"/>
  </p:notesMasterIdLst>
  <p:handoutMasterIdLst>
    <p:handoutMasterId r:id="rId73"/>
  </p:handoutMasterIdLst>
  <p:sldIdLst>
    <p:sldId id="256" r:id="rId7"/>
    <p:sldId id="311" r:id="rId8"/>
    <p:sldId id="312" r:id="rId9"/>
    <p:sldId id="313" r:id="rId10"/>
    <p:sldId id="316" r:id="rId11"/>
    <p:sldId id="317" r:id="rId12"/>
    <p:sldId id="318" r:id="rId13"/>
    <p:sldId id="383" r:id="rId14"/>
    <p:sldId id="384" r:id="rId15"/>
    <p:sldId id="319" r:id="rId16"/>
    <p:sldId id="385" r:id="rId17"/>
    <p:sldId id="332" r:id="rId18"/>
    <p:sldId id="273" r:id="rId19"/>
    <p:sldId id="386" r:id="rId20"/>
    <p:sldId id="274" r:id="rId21"/>
    <p:sldId id="279" r:id="rId22"/>
    <p:sldId id="282" r:id="rId23"/>
    <p:sldId id="283" r:id="rId24"/>
    <p:sldId id="286" r:id="rId25"/>
    <p:sldId id="287" r:id="rId26"/>
    <p:sldId id="377" r:id="rId27"/>
    <p:sldId id="378" r:id="rId28"/>
    <p:sldId id="379" r:id="rId29"/>
    <p:sldId id="288" r:id="rId30"/>
    <p:sldId id="290" r:id="rId31"/>
    <p:sldId id="292" r:id="rId32"/>
    <p:sldId id="294" r:id="rId33"/>
    <p:sldId id="295" r:id="rId34"/>
    <p:sldId id="296" r:id="rId35"/>
    <p:sldId id="297" r:id="rId36"/>
    <p:sldId id="382" r:id="rId37"/>
    <p:sldId id="325" r:id="rId38"/>
    <p:sldId id="300" r:id="rId39"/>
    <p:sldId id="303" r:id="rId40"/>
    <p:sldId id="387" r:id="rId41"/>
    <p:sldId id="304" r:id="rId42"/>
    <p:sldId id="301" r:id="rId43"/>
    <p:sldId id="302" r:id="rId44"/>
    <p:sldId id="305" r:id="rId45"/>
    <p:sldId id="339" r:id="rId46"/>
    <p:sldId id="341" r:id="rId47"/>
    <p:sldId id="343" r:id="rId48"/>
    <p:sldId id="346" r:id="rId49"/>
    <p:sldId id="381" r:id="rId50"/>
    <p:sldId id="348" r:id="rId51"/>
    <p:sldId id="349" r:id="rId52"/>
    <p:sldId id="347" r:id="rId53"/>
    <p:sldId id="354" r:id="rId54"/>
    <p:sldId id="352" r:id="rId55"/>
    <p:sldId id="360" r:id="rId56"/>
    <p:sldId id="361" r:id="rId57"/>
    <p:sldId id="356" r:id="rId58"/>
    <p:sldId id="366" r:id="rId59"/>
    <p:sldId id="362" r:id="rId60"/>
    <p:sldId id="363" r:id="rId61"/>
    <p:sldId id="365" r:id="rId62"/>
    <p:sldId id="368" r:id="rId63"/>
    <p:sldId id="369" r:id="rId64"/>
    <p:sldId id="267" r:id="rId65"/>
    <p:sldId id="388" r:id="rId66"/>
    <p:sldId id="342" r:id="rId67"/>
    <p:sldId id="299" r:id="rId68"/>
    <p:sldId id="271" r:id="rId69"/>
    <p:sldId id="308" r:id="rId70"/>
    <p:sldId id="264"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50" autoAdjust="0"/>
    <p:restoredTop sz="96208"/>
  </p:normalViewPr>
  <p:slideViewPr>
    <p:cSldViewPr snapToGrid="0">
      <p:cViewPr varScale="1">
        <p:scale>
          <a:sx n="124" d="100"/>
          <a:sy n="124" d="100"/>
        </p:scale>
        <p:origin x="488" y="176"/>
      </p:cViewPr>
      <p:guideLst>
        <p:guide orient="horz" pos="2160"/>
        <p:guide pos="3840"/>
      </p:guideLst>
    </p:cSldViewPr>
  </p:slideViewPr>
  <p:notesTextViewPr>
    <p:cViewPr>
      <p:scale>
        <a:sx n="1" d="1"/>
        <a:sy n="1" d="1"/>
      </p:scale>
      <p:origin x="0" y="0"/>
    </p:cViewPr>
  </p:notesTextViewPr>
  <p:notesViewPr>
    <p:cSldViewPr snapToGrid="0">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9C0F2EF-1CCE-DB47-ACCA-564488A9DD3B}" type="datetimeFigureOut">
              <a:rPr lang="en-US" smtClean="0"/>
              <a:t>5/2/20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059832A-32C6-7545-8F08-A1197324FD6E}" type="slidenum">
              <a:rPr lang="en-US" smtClean="0"/>
              <a:t>‹#›</a:t>
            </a:fld>
            <a:endParaRPr lang="en-US"/>
          </a:p>
        </p:txBody>
      </p:sp>
    </p:spTree>
    <p:extLst>
      <p:ext uri="{BB962C8B-B14F-4D97-AF65-F5344CB8AC3E}">
        <p14:creationId xmlns:p14="http://schemas.microsoft.com/office/powerpoint/2010/main" val="28293804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678DD1-0C3D-4FD7-B7FC-875B0F287234}" type="datetimeFigureOut">
              <a:rPr lang="en-GB" smtClean="0"/>
              <a:t>02/05/2020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B7079-B363-44B0-9FBE-1AE0CF37BD48}" type="slidenum">
              <a:rPr lang="en-GB" smtClean="0"/>
              <a:t>‹#›</a:t>
            </a:fld>
            <a:endParaRPr lang="en-GB"/>
          </a:p>
        </p:txBody>
      </p:sp>
    </p:spTree>
    <p:extLst>
      <p:ext uri="{BB962C8B-B14F-4D97-AF65-F5344CB8AC3E}">
        <p14:creationId xmlns:p14="http://schemas.microsoft.com/office/powerpoint/2010/main" val="54617948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encarta.msn.com/encyclopedia_761566431/Hives.html" TargetMode="External"/><Relationship Id="rId3" Type="http://schemas.openxmlformats.org/officeDocument/2006/relationships/hyperlink" Target="http://encarta.msn.com/encyclopedia_761552682/Measles.html" TargetMode="External"/><Relationship Id="rId7" Type="http://schemas.openxmlformats.org/officeDocument/2006/relationships/hyperlink" Target="http://encarta.msn.com/encyclopedia_761574133/Eczema.html"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encarta.msn.com/encyclopedia_761573247/Acne.html" TargetMode="External"/><Relationship Id="rId5" Type="http://schemas.openxmlformats.org/officeDocument/2006/relationships/hyperlink" Target="http://encarta.msn.com/encyclopedia_761553788/Jaundice.html" TargetMode="External"/><Relationship Id="rId10" Type="http://schemas.openxmlformats.org/officeDocument/2006/relationships/hyperlink" Target="http://encarta.msn.com/encyclopedia_761588848/Skin_Cancer.html" TargetMode="External"/><Relationship Id="rId4" Type="http://schemas.openxmlformats.org/officeDocument/2006/relationships/hyperlink" Target="http://encarta.msn.com/encyclopedia_761566217/Chicken_Pox.html" TargetMode="External"/><Relationship Id="rId9" Type="http://schemas.openxmlformats.org/officeDocument/2006/relationships/hyperlink" Target="http://encarta.msn.com/encyclopedia_761572256/Cancer_(medicine).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noTextEdit="1"/>
          </p:cNvSpPr>
          <p:nvPr>
            <p:ph type="sldImg"/>
          </p:nvPr>
        </p:nvSpPr>
        <p:spPr>
          <a:xfrm>
            <a:off x="1643063" y="0"/>
            <a:ext cx="3382962" cy="1903413"/>
          </a:xfrm>
          <a:ln/>
        </p:spPr>
      </p:sp>
      <p:sp>
        <p:nvSpPr>
          <p:cNvPr id="21506"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z="1000" b="1">
                <a:solidFill>
                  <a:srgbClr val="333333"/>
                </a:solidFill>
              </a:rPr>
              <a:t>A hair grows upward from the root. Lengthening fibers of keratin-filled dead cells, grouped around the semihollow medulla, make up the cortex. A living structure called the </a:t>
            </a:r>
            <a:r>
              <a:rPr lang="en-US" altLang="en-US" sz="1000" b="1" i="1">
                <a:solidFill>
                  <a:srgbClr val="333333"/>
                </a:solidFill>
              </a:rPr>
              <a:t>bulb</a:t>
            </a:r>
            <a:r>
              <a:rPr lang="en-US" altLang="en-US" sz="1000" b="1">
                <a:solidFill>
                  <a:srgbClr val="333333"/>
                </a:solidFill>
              </a:rPr>
              <a:t> (visible as a white lump at the end of a plucked hair) surrounds and feeds the root, which lies in a pocket of the epidermis called the </a:t>
            </a:r>
            <a:r>
              <a:rPr lang="en-US" altLang="en-US" sz="1000" b="1" i="1">
                <a:solidFill>
                  <a:srgbClr val="333333"/>
                </a:solidFill>
              </a:rPr>
              <a:t>follicle.</a:t>
            </a:r>
            <a:r>
              <a:rPr lang="en-US" altLang="en-US" sz="1000" b="1">
                <a:solidFill>
                  <a:srgbClr val="333333"/>
                </a:solidFill>
              </a:rPr>
              <a:t> Hair grows fastest when it is short.</a:t>
            </a:r>
          </a:p>
          <a:p>
            <a:endParaRPr lang="en-US" altLang="en-US" sz="1000" b="1">
              <a:solidFill>
                <a:srgbClr val="333333"/>
              </a:solidFill>
            </a:endParaRPr>
          </a:p>
          <a:p>
            <a:r>
              <a:rPr lang="en-US" altLang="en-US" sz="1000" b="1">
                <a:solidFill>
                  <a:srgbClr val="999999"/>
                </a:solidFill>
              </a:rPr>
              <a:t>Diseases and Disorders of the Skin</a:t>
            </a:r>
          </a:p>
          <a:p>
            <a:r>
              <a:rPr lang="en-US" altLang="en-US" sz="1000" b="1">
                <a:solidFill>
                  <a:srgbClr val="333333"/>
                </a:solidFill>
              </a:rPr>
              <a:t>Any component of the skin can become involved in a variety of different diseases. The skin can often provide doctors with clues about the health of the body, since many diseases that affect other organ systems are evident as telltale clues on the skin. For example, a rash, such as that typical of </a:t>
            </a:r>
            <a:r>
              <a:rPr lang="en-US" altLang="en-US" sz="1000" b="1">
                <a:solidFill>
                  <a:srgbClr val="0066CC"/>
                </a:solidFill>
                <a:hlinkClick r:id="rId3"/>
              </a:rPr>
              <a:t>measles</a:t>
            </a:r>
            <a:r>
              <a:rPr lang="en-US" altLang="en-US" sz="1000" b="1">
                <a:solidFill>
                  <a:srgbClr val="333333"/>
                </a:solidFill>
              </a:rPr>
              <a:t> or </a:t>
            </a:r>
            <a:r>
              <a:rPr lang="en-US" altLang="en-US" sz="1000" b="1">
                <a:solidFill>
                  <a:srgbClr val="0066CC"/>
                </a:solidFill>
                <a:hlinkClick r:id="rId4"/>
              </a:rPr>
              <a:t>chicken pox</a:t>
            </a:r>
            <a:r>
              <a:rPr lang="en-US" altLang="en-US" sz="1000" b="1">
                <a:solidFill>
                  <a:srgbClr val="333333"/>
                </a:solidFill>
              </a:rPr>
              <a:t>, can indicate an infection that affects the whole body. A blue tinge to the skin, called cyanosis, means that the body is not getting enough oxygen and can indicate heart failure. A yellow tinge to the skin, known as </a:t>
            </a:r>
            <a:r>
              <a:rPr lang="en-US" altLang="en-US" sz="1000" b="1">
                <a:solidFill>
                  <a:srgbClr val="0066CC"/>
                </a:solidFill>
                <a:hlinkClick r:id="rId5"/>
              </a:rPr>
              <a:t>jaundice</a:t>
            </a:r>
            <a:r>
              <a:rPr lang="en-US" altLang="en-US" sz="1000" b="1">
                <a:solidFill>
                  <a:srgbClr val="333333"/>
                </a:solidFill>
              </a:rPr>
              <a:t>, signals that the liver is not working properly. Other diseases are specific to the skin itself. These disorders range from the merely annoying or distressing, such as acne, to the potentially life-threatening, such as skin cancer.</a:t>
            </a:r>
            <a:endParaRPr lang="en-US" altLang="en-US" sz="1000" b="1"/>
          </a:p>
          <a:p>
            <a:r>
              <a:rPr lang="en-US" altLang="en-US" sz="1000" b="1">
                <a:solidFill>
                  <a:srgbClr val="0066CC"/>
                </a:solidFill>
                <a:hlinkClick r:id="rId6"/>
              </a:rPr>
              <a:t>Acne</a:t>
            </a:r>
            <a:r>
              <a:rPr lang="en-US" altLang="en-US" sz="1000" b="1">
                <a:solidFill>
                  <a:srgbClr val="333333"/>
                </a:solidFill>
              </a:rPr>
              <a:t> occurs when a hair follicle becomes blocked, usually by keratin-containing dead cells, preventing sebum from reaching the surface of the skin. Bacteria that normally live in the hair follicle break down the sebum behind the blockage, producing chemicals that cause inflammation in the surrounding skin. The result of this inflammation is a pimple. Acne tends to occur during the teenage years because hormones that increase at puberty promote both keratin formation and sebum production. Acne can be treated with antibiotics that kill the bacteria in hair follicles, with medicines that decrease sebum production, or with chemical applications that remove the hair follicle blockage.</a:t>
            </a:r>
            <a:endParaRPr lang="en-US" altLang="en-US" sz="1000" b="1"/>
          </a:p>
          <a:p>
            <a:r>
              <a:rPr lang="en-US" altLang="en-US" sz="1000" b="1">
                <a:solidFill>
                  <a:srgbClr val="666666"/>
                </a:solidFill>
              </a:rPr>
              <a:t>Eczema and Hives</a:t>
            </a:r>
          </a:p>
          <a:p>
            <a:r>
              <a:rPr lang="en-US" altLang="en-US" sz="1000" b="1">
                <a:solidFill>
                  <a:srgbClr val="333333"/>
                </a:solidFill>
              </a:rPr>
              <a:t>In response to various triggering substances, or allergens, immune cells known as mast cells in the skin may release a chemical called histamine. Other immune cells called T cells may directly damage the epidermis. These events can result in either of two skin disorders, </a:t>
            </a:r>
            <a:r>
              <a:rPr lang="en-US" altLang="en-US" sz="1000" b="1">
                <a:solidFill>
                  <a:srgbClr val="0066CC"/>
                </a:solidFill>
                <a:hlinkClick r:id="rId7"/>
              </a:rPr>
              <a:t>eczema</a:t>
            </a:r>
            <a:r>
              <a:rPr lang="en-US" altLang="en-US" sz="1000" b="1">
                <a:solidFill>
                  <a:srgbClr val="333333"/>
                </a:solidFill>
              </a:rPr>
              <a:t> or </a:t>
            </a:r>
            <a:r>
              <a:rPr lang="en-US" altLang="en-US" sz="1000" b="1">
                <a:solidFill>
                  <a:srgbClr val="0066CC"/>
                </a:solidFill>
                <a:hlinkClick r:id="rId8"/>
              </a:rPr>
              <a:t>hives</a:t>
            </a:r>
            <a:r>
              <a:rPr lang="en-US" altLang="en-US" sz="1000" b="1">
                <a:solidFill>
                  <a:srgbClr val="333333"/>
                </a:solidFill>
              </a:rPr>
              <a:t>. Eczema is a red, scaly rash that commonly occurs in body folds such as in front of the elbow, behind the knee, and around the groin. It can usually be controlled with oral antihistamines and cortisone creams. Hives, also called urticaria, are red, raised, weltlike lesions on the skin, often occurring on the face and neck. Hives are often triggered by ingestion or inhalation of a substance, such as a medication or food, to which a person is allergic. Therefore, the most effective way of controlling hives is to recognize and avoid future contact with the allergen. Occasionally, hives may be an indication of a more serious, even life-threatening allergic reaction. In such situations, the airways can become constricted, making breathing difficult, and rapid intervention with injections of adrenaline may be required.</a:t>
            </a:r>
            <a:endParaRPr lang="en-US" altLang="en-US" sz="1000" b="1"/>
          </a:p>
          <a:p>
            <a:r>
              <a:rPr lang="en-US" altLang="en-US" sz="1000" b="1">
                <a:solidFill>
                  <a:srgbClr val="666666"/>
                </a:solidFill>
              </a:rPr>
              <a:t>Skin Cancer</a:t>
            </a:r>
          </a:p>
          <a:p>
            <a:r>
              <a:rPr lang="en-US" altLang="en-US" sz="1000" b="1">
                <a:solidFill>
                  <a:srgbClr val="333333"/>
                </a:solidFill>
              </a:rPr>
              <a:t>Any type of cell present in the skin can become cancerous. Two types of </a:t>
            </a:r>
            <a:r>
              <a:rPr lang="en-US" altLang="en-US" sz="1000" b="1">
                <a:solidFill>
                  <a:srgbClr val="0066CC"/>
                </a:solidFill>
                <a:hlinkClick r:id="rId9"/>
              </a:rPr>
              <a:t>cancers</a:t>
            </a:r>
            <a:r>
              <a:rPr lang="en-US" altLang="en-US" sz="1000" b="1">
                <a:solidFill>
                  <a:srgbClr val="333333"/>
                </a:solidFill>
              </a:rPr>
              <a:t> of keratinocytes, squamous cell carcinoma and basal cell carcinoma, are together the most commonly diagnosed cancers in the United States and Canada. These cancers can usually be cured by surgical removal. A far more dangerous cancer is melanoma, a cancer that develops from melanocytes. When diagnosed early, it can often be surgically cured, but this form of cancer may spread rapidly, or metastasize, to the internal organs and can be fatal within months of diagnosis. Although less common than cancers of the keratinocytes, the number of cases of melanoma is increasing faster than cases of other types of cancer in the United States and Canada (</a:t>
            </a:r>
            <a:r>
              <a:rPr lang="en-US" altLang="en-US" sz="1000" b="1" i="1">
                <a:solidFill>
                  <a:srgbClr val="333333"/>
                </a:solidFill>
              </a:rPr>
              <a:t>see </a:t>
            </a:r>
            <a:r>
              <a:rPr lang="en-US" altLang="en-US" sz="1000" b="1">
                <a:solidFill>
                  <a:srgbClr val="0066CC"/>
                </a:solidFill>
                <a:hlinkClick r:id="rId10"/>
              </a:rPr>
              <a:t>Skin Cancer</a:t>
            </a:r>
            <a:r>
              <a:rPr lang="en-US" altLang="en-US" sz="1000" b="1">
                <a:solidFill>
                  <a:srgbClr val="333333"/>
                </a:solidFill>
              </a:rPr>
              <a:t>). </a:t>
            </a:r>
            <a:endParaRPr lang="en-US" altLang="en-US" sz="1000" b="1"/>
          </a:p>
          <a:p>
            <a:r>
              <a:rPr lang="en-US" altLang="en-US" sz="1000" b="1">
                <a:solidFill>
                  <a:srgbClr val="333333"/>
                </a:solidFill>
              </a:rPr>
              <a:t>All of these types of skin cancer are related to sun exposure. Scientists believe that the sun’s ultraviolet rays damage the DNA of the skin cells, eventually turning them cancerous. Skin cancer develops most commonly on sun-exposed areas, such as the face, hands, arms, and legs. People who have light skin that sunburns easily are at higher risk of skin cancer, as are people who have a history of significant sun exposure, particularly those who regularly sunbathe or those who work outside without protective clothing, such as lifeguards. However, several decades may elapse between sun exposure and the development of skin cancer—someone who was a lifeguard at age 20 may not develop skin cancer until age 50, for example. Moles or other darkly pigmented areas of the skin that change appearance by enlarging, bleeding, or developing irregular borders or coloring may be a sign of cancer. Doctors recommend that people at risk for skin cancer regularly self-examine their body for any skin changes. Whatever their skin tone, people can reduce their risk of developing skin cancer by wearing clothing that covers the body and a hat that shields the face when in the sun and by using a sunscreen with a sun protection factor (SPF) of 15 or greater.</a:t>
            </a:r>
            <a:endParaRPr lang="en-US" altLang="en-US" sz="1000" b="1"/>
          </a:p>
          <a:p>
            <a:endParaRPr lang="en-US" altLang="en-US" sz="1000" b="1"/>
          </a:p>
        </p:txBody>
      </p:sp>
    </p:spTree>
    <p:extLst>
      <p:ext uri="{BB962C8B-B14F-4D97-AF65-F5344CB8AC3E}">
        <p14:creationId xmlns:p14="http://schemas.microsoft.com/office/powerpoint/2010/main" val="2331847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1B7079-B363-44B0-9FBE-1AE0CF37BD48}" type="slidenum">
              <a:rPr lang="en-GB" smtClean="0"/>
              <a:t>21</a:t>
            </a:fld>
            <a:endParaRPr lang="en-GB"/>
          </a:p>
        </p:txBody>
      </p:sp>
    </p:spTree>
    <p:extLst>
      <p:ext uri="{BB962C8B-B14F-4D97-AF65-F5344CB8AC3E}">
        <p14:creationId xmlns:p14="http://schemas.microsoft.com/office/powerpoint/2010/main" val="133493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noChangeArrowheads="1" noTextEdit="1"/>
          </p:cNvSpPr>
          <p:nvPr>
            <p:ph type="sldImg"/>
          </p:nvPr>
        </p:nvSpPr>
        <p:spPr>
          <a:xfrm>
            <a:off x="1643063" y="0"/>
            <a:ext cx="3382962" cy="1903413"/>
          </a:xfrm>
          <a:ln/>
        </p:spPr>
      </p:sp>
      <p:sp>
        <p:nvSpPr>
          <p:cNvPr id="2355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en-US" sz="1600" b="1"/>
              <a:t>The epidermis or primarily the outermost layer of cohesive dead cells, known as the stratum corneum, provides the most effective barrier to dermal absorption.</a:t>
            </a:r>
          </a:p>
        </p:txBody>
      </p:sp>
    </p:spTree>
    <p:extLst>
      <p:ext uri="{BB962C8B-B14F-4D97-AF65-F5344CB8AC3E}">
        <p14:creationId xmlns:p14="http://schemas.microsoft.com/office/powerpoint/2010/main" val="4140484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AU" altLang="en-US" sz="1200"/>
              <a:t>Skin Tumours</a:t>
            </a:r>
          </a:p>
        </p:txBody>
      </p:sp>
      <p:sp>
        <p:nvSpPr>
          <p:cNvPr id="33794"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AU" altLang="en-US" sz="1200"/>
              <a:t>August 2001</a:t>
            </a:r>
          </a:p>
        </p:txBody>
      </p:sp>
      <p:sp>
        <p:nvSpPr>
          <p:cNvPr id="33795"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AU" altLang="en-US" sz="1200"/>
              <a:t>Prof Chris Anderson - Dept of Dermatology, LHS &amp; UNSW</a:t>
            </a:r>
          </a:p>
        </p:txBody>
      </p:sp>
      <p:sp>
        <p:nvSpPr>
          <p:cNvPr id="33796" name="Rectangle 2"/>
          <p:cNvSpPr>
            <a:spLocks noGrp="1" noRot="1" noChangeAspect="1" noChangeArrowheads="1" noTextEdit="1"/>
          </p:cNvSpPr>
          <p:nvPr>
            <p:ph type="sldImg"/>
          </p:nvPr>
        </p:nvSpPr>
        <p:spPr>
          <a:xfrm>
            <a:off x="685800" y="1143000"/>
            <a:ext cx="5486400" cy="3086100"/>
          </a:xfrm>
          <a:solidFill>
            <a:srgbClr val="FFFFFF"/>
          </a:solidFill>
          <a:ln/>
        </p:spPr>
      </p:sp>
      <p:sp>
        <p:nvSpPr>
          <p:cNvPr id="33797" name="Rectangle 3"/>
          <p:cNvSpPr>
            <a:spLocks noGrp="1"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6748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AU" altLang="en-US" sz="1200"/>
              <a:t>Skin Tumours</a:t>
            </a:r>
          </a:p>
        </p:txBody>
      </p:sp>
      <p:sp>
        <p:nvSpPr>
          <p:cNvPr id="35842"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AU" altLang="en-US" sz="1200"/>
              <a:t>August 2001</a:t>
            </a:r>
          </a:p>
        </p:txBody>
      </p:sp>
      <p:sp>
        <p:nvSpPr>
          <p:cNvPr id="35843"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AU" altLang="en-US" sz="1200"/>
              <a:t>Prof Chris Anderson - Dept of Dermatology, LHS &amp; UNSW</a:t>
            </a:r>
          </a:p>
        </p:txBody>
      </p:sp>
      <p:sp>
        <p:nvSpPr>
          <p:cNvPr id="35844" name="Rectangle 2"/>
          <p:cNvSpPr>
            <a:spLocks noGrp="1" noRot="1" noChangeAspect="1" noChangeArrowheads="1" noTextEdit="1"/>
          </p:cNvSpPr>
          <p:nvPr>
            <p:ph type="sldImg"/>
          </p:nvPr>
        </p:nvSpPr>
        <p:spPr>
          <a:xfrm>
            <a:off x="685800" y="1143000"/>
            <a:ext cx="5486400" cy="3086100"/>
          </a:xfrm>
          <a:solidFill>
            <a:srgbClr val="FFFFFF"/>
          </a:solidFill>
          <a:ln/>
        </p:spPr>
      </p:sp>
      <p:sp>
        <p:nvSpPr>
          <p:cNvPr id="35845" name="Rectangle 3"/>
          <p:cNvSpPr>
            <a:spLocks noGrp="1"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32935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AU" altLang="en-US" sz="1200"/>
              <a:t>Skin Tumours</a:t>
            </a:r>
          </a:p>
        </p:txBody>
      </p:sp>
      <p:sp>
        <p:nvSpPr>
          <p:cNvPr id="37890" name="Rectangle 3"/>
          <p:cNvSpPr>
            <a:spLocks noGrp="1" noChangeArrowheads="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AU" altLang="en-US" sz="1200"/>
              <a:t>August 2001</a:t>
            </a:r>
          </a:p>
        </p:txBody>
      </p:sp>
      <p:sp>
        <p:nvSpPr>
          <p:cNvPr id="37891" name="Rectangle 6"/>
          <p:cNvSpPr>
            <a:spLocks noGrp="1" noChangeArrowheads="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AU" altLang="en-US" sz="1200"/>
              <a:t>Prof Chris Anderson - Dept of Dermatology, LHS &amp; UNSW</a:t>
            </a:r>
          </a:p>
        </p:txBody>
      </p:sp>
      <p:sp>
        <p:nvSpPr>
          <p:cNvPr id="37892" name="Rectangle 2"/>
          <p:cNvSpPr>
            <a:spLocks noGrp="1" noRot="1" noChangeAspect="1" noChangeArrowheads="1" noTextEdit="1"/>
          </p:cNvSpPr>
          <p:nvPr>
            <p:ph type="sldImg"/>
          </p:nvPr>
        </p:nvSpPr>
        <p:spPr>
          <a:xfrm>
            <a:off x="685800" y="1143000"/>
            <a:ext cx="5486400" cy="3086100"/>
          </a:xfrm>
          <a:solidFill>
            <a:srgbClr val="FFFFFF"/>
          </a:solidFill>
          <a:ln/>
        </p:spPr>
      </p:sp>
      <p:sp>
        <p:nvSpPr>
          <p:cNvPr id="37893" name="Rectangle 3"/>
          <p:cNvSpPr>
            <a:spLocks noGrp="1"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35334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1B7079-B363-44B0-9FBE-1AE0CF37BD48}" type="slidenum">
              <a:rPr lang="en-GB" smtClean="0"/>
              <a:t>17</a:t>
            </a:fld>
            <a:endParaRPr lang="en-GB"/>
          </a:p>
        </p:txBody>
      </p:sp>
    </p:spTree>
    <p:extLst>
      <p:ext uri="{BB962C8B-B14F-4D97-AF65-F5344CB8AC3E}">
        <p14:creationId xmlns:p14="http://schemas.microsoft.com/office/powerpoint/2010/main" val="2398986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1B7079-B363-44B0-9FBE-1AE0CF37BD48}" type="slidenum">
              <a:rPr lang="en-GB" smtClean="0"/>
              <a:t>18</a:t>
            </a:fld>
            <a:endParaRPr lang="en-GB"/>
          </a:p>
        </p:txBody>
      </p:sp>
    </p:spTree>
    <p:extLst>
      <p:ext uri="{BB962C8B-B14F-4D97-AF65-F5344CB8AC3E}">
        <p14:creationId xmlns:p14="http://schemas.microsoft.com/office/powerpoint/2010/main" val="308723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1B7079-B363-44B0-9FBE-1AE0CF37BD48}" type="slidenum">
              <a:rPr lang="en-GB" smtClean="0"/>
              <a:t>19</a:t>
            </a:fld>
            <a:endParaRPr lang="en-GB"/>
          </a:p>
        </p:txBody>
      </p:sp>
    </p:spTree>
    <p:extLst>
      <p:ext uri="{BB962C8B-B14F-4D97-AF65-F5344CB8AC3E}">
        <p14:creationId xmlns:p14="http://schemas.microsoft.com/office/powerpoint/2010/main" val="1174654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21B7079-B363-44B0-9FBE-1AE0CF37BD48}" type="slidenum">
              <a:rPr lang="en-GB" smtClean="0"/>
              <a:t>20</a:t>
            </a:fld>
            <a:endParaRPr lang="en-GB"/>
          </a:p>
        </p:txBody>
      </p:sp>
    </p:spTree>
    <p:extLst>
      <p:ext uri="{BB962C8B-B14F-4D97-AF65-F5344CB8AC3E}">
        <p14:creationId xmlns:p14="http://schemas.microsoft.com/office/powerpoint/2010/main" val="3867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68"/>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6273CCA0-30D1-AB46-AEF6-D25780292BA1}"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lvl1pPr>
              <a:defRPr/>
            </a:lvl1pPr>
          </a:lstStyle>
          <a:p>
            <a:fld id="{3709C548-AC93-48BB-B903-B027D0CCB98F}" type="slidenum">
              <a:rPr lang="en-US" altLang="en-US"/>
              <a:pPr/>
              <a:t>‹#›</a:t>
            </a:fld>
            <a:endParaRPr lang="en-US" altLang="en-US"/>
          </a:p>
        </p:txBody>
      </p:sp>
    </p:spTree>
    <p:extLst>
      <p:ext uri="{BB962C8B-B14F-4D97-AF65-F5344CB8AC3E}">
        <p14:creationId xmlns:p14="http://schemas.microsoft.com/office/powerpoint/2010/main" val="1352786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A279162E-222E-BB41-A040-1D7860DCC127}"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lvl1pPr>
              <a:defRPr/>
            </a:lvl1pPr>
          </a:lstStyle>
          <a:p>
            <a:fld id="{5B6F7191-E6AA-477F-A31F-30BDBC2389BF}" type="slidenum">
              <a:rPr lang="en-GB" altLang="en-US"/>
              <a:pPr/>
              <a:t>‹#›</a:t>
            </a:fld>
            <a:endParaRPr lang="en-GB" altLang="en-US"/>
          </a:p>
        </p:txBody>
      </p:sp>
    </p:spTree>
    <p:extLst>
      <p:ext uri="{BB962C8B-B14F-4D97-AF65-F5344CB8AC3E}">
        <p14:creationId xmlns:p14="http://schemas.microsoft.com/office/powerpoint/2010/main" val="2452517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81"/>
            <a:ext cx="2743200" cy="5851525"/>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609600" y="274681"/>
            <a:ext cx="8026400" cy="585152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676C30DD-86B4-2246-BB8B-2E7DA25313C4}"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lvl1pPr>
              <a:defRPr/>
            </a:lvl1pPr>
          </a:lstStyle>
          <a:p>
            <a:fld id="{125887E0-D58B-4795-9C52-2F6DB0902C59}" type="slidenum">
              <a:rPr lang="en-GB" altLang="en-US"/>
              <a:pPr/>
              <a:t>‹#›</a:t>
            </a:fld>
            <a:endParaRPr lang="en-GB" altLang="en-US"/>
          </a:p>
        </p:txBody>
      </p:sp>
    </p:spTree>
    <p:extLst>
      <p:ext uri="{BB962C8B-B14F-4D97-AF65-F5344CB8AC3E}">
        <p14:creationId xmlns:p14="http://schemas.microsoft.com/office/powerpoint/2010/main" val="872206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02169" y="228602"/>
            <a:ext cx="11347451" cy="1325563"/>
          </a:xfrm>
        </p:spPr>
        <p:txBody>
          <a:bodyPr/>
          <a:lstStyle/>
          <a:p>
            <a:r>
              <a:rPr lang="en-GB"/>
              <a:t>Click to edit Master title style</a:t>
            </a:r>
            <a:endParaRPr lang="en-US"/>
          </a:p>
        </p:txBody>
      </p:sp>
      <p:sp>
        <p:nvSpPr>
          <p:cNvPr id="3" name="Content Placeholder 2"/>
          <p:cNvSpPr>
            <a:spLocks noGrp="1"/>
          </p:cNvSpPr>
          <p:nvPr>
            <p:ph sz="half" idx="1"/>
          </p:nvPr>
        </p:nvSpPr>
        <p:spPr>
          <a:xfrm>
            <a:off x="402196" y="1676408"/>
            <a:ext cx="5592233" cy="44227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197629" y="1676408"/>
            <a:ext cx="5592233" cy="44227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fld id="{30137F7B-E1C7-E74B-91C2-518202C55AD6}" type="datetime1">
              <a:rPr lang="en-GB" altLang="en-US" smtClean="0"/>
              <a:t>02/05/2020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7" name="Slide Number Placeholder 5"/>
          <p:cNvSpPr>
            <a:spLocks noGrp="1"/>
          </p:cNvSpPr>
          <p:nvPr>
            <p:ph type="sldNum" sz="quarter" idx="12"/>
          </p:nvPr>
        </p:nvSpPr>
        <p:spPr/>
        <p:txBody>
          <a:bodyPr/>
          <a:lstStyle>
            <a:lvl1pPr>
              <a:defRPr/>
            </a:lvl1pPr>
          </a:lstStyle>
          <a:p>
            <a:fld id="{CE37081B-D454-4708-9943-4140D912BDB3}" type="slidenum">
              <a:rPr lang="en-US" altLang="en-US"/>
              <a:pPr/>
              <a:t>‹#›</a:t>
            </a:fld>
            <a:endParaRPr lang="en-US" altLang="en-US"/>
          </a:p>
        </p:txBody>
      </p:sp>
    </p:spTree>
    <p:extLst>
      <p:ext uri="{BB962C8B-B14F-4D97-AF65-F5344CB8AC3E}">
        <p14:creationId xmlns:p14="http://schemas.microsoft.com/office/powerpoint/2010/main" val="3463677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609600" y="1828801"/>
            <a:ext cx="5384800" cy="4302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97600" y="1828801"/>
            <a:ext cx="5384800" cy="4302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3"/>
          <p:cNvSpPr>
            <a:spLocks noGrp="1"/>
          </p:cNvSpPr>
          <p:nvPr>
            <p:ph type="dt" sz="half" idx="10"/>
          </p:nvPr>
        </p:nvSpPr>
        <p:spPr/>
        <p:txBody>
          <a:bodyPr/>
          <a:lstStyle>
            <a:lvl1pPr>
              <a:defRPr/>
            </a:lvl1pPr>
          </a:lstStyle>
          <a:p>
            <a:fld id="{2BED495B-07F4-D54E-BE1A-2B746F7BE107}" type="datetime1">
              <a:rPr lang="en-GB" altLang="en-US" smtClean="0"/>
              <a:t>02/05/2020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7" name="Slide Number Placeholder 5"/>
          <p:cNvSpPr>
            <a:spLocks noGrp="1"/>
          </p:cNvSpPr>
          <p:nvPr>
            <p:ph type="sldNum" sz="quarter" idx="12"/>
          </p:nvPr>
        </p:nvSpPr>
        <p:spPr/>
        <p:txBody>
          <a:bodyPr/>
          <a:lstStyle>
            <a:lvl1pPr>
              <a:defRPr/>
            </a:lvl1pPr>
          </a:lstStyle>
          <a:p>
            <a:fld id="{98FD80C6-7130-4918-A5A8-61DF856464C0}" type="slidenum">
              <a:rPr lang="en-GB" altLang="en-US"/>
              <a:pPr/>
              <a:t>‹#›</a:t>
            </a:fld>
            <a:endParaRPr lang="en-GB" altLang="en-US"/>
          </a:p>
        </p:txBody>
      </p:sp>
    </p:spTree>
    <p:extLst>
      <p:ext uri="{BB962C8B-B14F-4D97-AF65-F5344CB8AC3E}">
        <p14:creationId xmlns:p14="http://schemas.microsoft.com/office/powerpoint/2010/main" val="27278494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533400"/>
            <a:ext cx="109728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609600" y="1828801"/>
            <a:ext cx="5384800" cy="4302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6197600" y="1828843"/>
            <a:ext cx="5384800" cy="20748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6197600" y="4056063"/>
            <a:ext cx="5384800" cy="20748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Date Placeholder 3"/>
          <p:cNvSpPr>
            <a:spLocks noGrp="1"/>
          </p:cNvSpPr>
          <p:nvPr>
            <p:ph type="dt" sz="half" idx="10"/>
          </p:nvPr>
        </p:nvSpPr>
        <p:spPr/>
        <p:txBody>
          <a:bodyPr/>
          <a:lstStyle>
            <a:lvl1pPr>
              <a:defRPr/>
            </a:lvl1pPr>
          </a:lstStyle>
          <a:p>
            <a:fld id="{0CBC67FB-DF22-F44B-98D8-6A337CDA3321}" type="datetime1">
              <a:rPr lang="en-GB" altLang="en-US" smtClean="0"/>
              <a:t>02/05/2020</a:t>
            </a:fld>
            <a:endParaRPr lang="en-US" altLang="en-US"/>
          </a:p>
        </p:txBody>
      </p:sp>
      <p:sp>
        <p:nvSpPr>
          <p:cNvPr id="7"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8" name="Slide Number Placeholder 5"/>
          <p:cNvSpPr>
            <a:spLocks noGrp="1"/>
          </p:cNvSpPr>
          <p:nvPr>
            <p:ph type="sldNum" sz="quarter" idx="12"/>
          </p:nvPr>
        </p:nvSpPr>
        <p:spPr/>
        <p:txBody>
          <a:bodyPr/>
          <a:lstStyle>
            <a:lvl1pPr>
              <a:defRPr/>
            </a:lvl1pPr>
          </a:lstStyle>
          <a:p>
            <a:fld id="{2C811705-5655-4819-BEC1-9F2D55472D84}" type="slidenum">
              <a:rPr lang="en-GB" altLang="en-US"/>
              <a:pPr/>
              <a:t>‹#›</a:t>
            </a:fld>
            <a:endParaRPr lang="en-GB" altLang="en-US"/>
          </a:p>
        </p:txBody>
      </p:sp>
    </p:spTree>
    <p:extLst>
      <p:ext uri="{BB962C8B-B14F-4D97-AF65-F5344CB8AC3E}">
        <p14:creationId xmlns:p14="http://schemas.microsoft.com/office/powerpoint/2010/main" val="34768348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5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0D4EBEF-75A2-0D4F-BA6E-0012CD54E817}" type="datetime1">
              <a:rPr lang="en-GB" smtClean="0"/>
              <a:t>02/05/2020</a:t>
            </a:fld>
            <a:endParaRPr lang="en-GB"/>
          </a:p>
        </p:txBody>
      </p:sp>
      <p:sp>
        <p:nvSpPr>
          <p:cNvPr id="5" name="Footer Placeholder 4"/>
          <p:cNvSpPr>
            <a:spLocks noGrp="1"/>
          </p:cNvSpPr>
          <p:nvPr>
            <p:ph type="ftr" sz="quarter" idx="11"/>
          </p:nvPr>
        </p:nvSpPr>
        <p:spPr/>
        <p:txBody>
          <a:bodyPr/>
          <a:lstStyle/>
          <a:p>
            <a:r>
              <a:rPr lang="en-GB"/>
              <a:t>Copyrighted    Belmatt Healthcare Training</a:t>
            </a:r>
          </a:p>
        </p:txBody>
      </p:sp>
      <p:sp>
        <p:nvSpPr>
          <p:cNvPr id="6" name="Slide Number Placeholder 5"/>
          <p:cNvSpPr>
            <a:spLocks noGrp="1"/>
          </p:cNvSpPr>
          <p:nvPr>
            <p:ph type="sldNum" sz="quarter" idx="12"/>
          </p:nvPr>
        </p:nvSpPr>
        <p:spPr/>
        <p:txBody>
          <a:bodyPr/>
          <a:lstStyle/>
          <a:p>
            <a:fld id="{4F22F583-EA27-4577-8DF4-AA0243BB2446}" type="slidenum">
              <a:rPr lang="en-GB" smtClean="0"/>
              <a:t>‹#›</a:t>
            </a:fld>
            <a:endParaRPr lang="en-GB"/>
          </a:p>
        </p:txBody>
      </p:sp>
    </p:spTree>
    <p:extLst>
      <p:ext uri="{BB962C8B-B14F-4D97-AF65-F5344CB8AC3E}">
        <p14:creationId xmlns:p14="http://schemas.microsoft.com/office/powerpoint/2010/main" val="1976273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5B5A90-EBA9-8042-A8E9-A85A994CA481}" type="datetime1">
              <a:rPr lang="en-GB" smtClean="0"/>
              <a:t>02/05/2020</a:t>
            </a:fld>
            <a:endParaRPr lang="en-GB"/>
          </a:p>
        </p:txBody>
      </p:sp>
      <p:sp>
        <p:nvSpPr>
          <p:cNvPr id="5" name="Footer Placeholder 4"/>
          <p:cNvSpPr>
            <a:spLocks noGrp="1"/>
          </p:cNvSpPr>
          <p:nvPr>
            <p:ph type="ftr" sz="quarter" idx="11"/>
          </p:nvPr>
        </p:nvSpPr>
        <p:spPr/>
        <p:txBody>
          <a:bodyPr/>
          <a:lstStyle/>
          <a:p>
            <a:r>
              <a:rPr lang="en-GB"/>
              <a:t>Copyrighted    Belmatt Healthcare Training</a:t>
            </a:r>
          </a:p>
        </p:txBody>
      </p:sp>
      <p:sp>
        <p:nvSpPr>
          <p:cNvPr id="6" name="Slide Number Placeholder 5"/>
          <p:cNvSpPr>
            <a:spLocks noGrp="1"/>
          </p:cNvSpPr>
          <p:nvPr>
            <p:ph type="sldNum" sz="quarter" idx="12"/>
          </p:nvPr>
        </p:nvSpPr>
        <p:spPr/>
        <p:txBody>
          <a:bodyPr/>
          <a:lstStyle/>
          <a:p>
            <a:fld id="{4F22F583-EA27-4577-8DF4-AA0243BB2446}" type="slidenum">
              <a:rPr lang="en-GB" smtClean="0"/>
              <a:t>‹#›</a:t>
            </a:fld>
            <a:endParaRPr lang="en-GB"/>
          </a:p>
        </p:txBody>
      </p:sp>
    </p:spTree>
    <p:extLst>
      <p:ext uri="{BB962C8B-B14F-4D97-AF65-F5344CB8AC3E}">
        <p14:creationId xmlns:p14="http://schemas.microsoft.com/office/powerpoint/2010/main" val="2060440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3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F4EF1C-67DD-014D-A55A-23716DE9A1AE}" type="datetime1">
              <a:rPr lang="en-GB" smtClean="0"/>
              <a:t>02/05/2020</a:t>
            </a:fld>
            <a:endParaRPr lang="en-GB"/>
          </a:p>
        </p:txBody>
      </p:sp>
      <p:sp>
        <p:nvSpPr>
          <p:cNvPr id="5" name="Footer Placeholder 4"/>
          <p:cNvSpPr>
            <a:spLocks noGrp="1"/>
          </p:cNvSpPr>
          <p:nvPr>
            <p:ph type="ftr" sz="quarter" idx="11"/>
          </p:nvPr>
        </p:nvSpPr>
        <p:spPr/>
        <p:txBody>
          <a:bodyPr/>
          <a:lstStyle/>
          <a:p>
            <a:r>
              <a:rPr lang="en-GB"/>
              <a:t>Copyrighted    Belmatt Healthcare Training</a:t>
            </a:r>
          </a:p>
        </p:txBody>
      </p:sp>
      <p:sp>
        <p:nvSpPr>
          <p:cNvPr id="6" name="Slide Number Placeholder 5"/>
          <p:cNvSpPr>
            <a:spLocks noGrp="1"/>
          </p:cNvSpPr>
          <p:nvPr>
            <p:ph type="sldNum" sz="quarter" idx="12"/>
          </p:nvPr>
        </p:nvSpPr>
        <p:spPr/>
        <p:txBody>
          <a:bodyPr/>
          <a:lstStyle/>
          <a:p>
            <a:fld id="{4F22F583-EA27-4577-8DF4-AA0243BB2446}" type="slidenum">
              <a:rPr lang="en-GB" smtClean="0"/>
              <a:t>‹#›</a:t>
            </a:fld>
            <a:endParaRPr lang="en-GB"/>
          </a:p>
        </p:txBody>
      </p:sp>
    </p:spTree>
    <p:extLst>
      <p:ext uri="{BB962C8B-B14F-4D97-AF65-F5344CB8AC3E}">
        <p14:creationId xmlns:p14="http://schemas.microsoft.com/office/powerpoint/2010/main" val="10278349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B545E1-9E9F-1D44-BA82-FBBB05C6607F}" type="datetime1">
              <a:rPr lang="en-GB" smtClean="0"/>
              <a:t>02/05/2020</a:t>
            </a:fld>
            <a:endParaRPr lang="en-GB"/>
          </a:p>
        </p:txBody>
      </p:sp>
      <p:sp>
        <p:nvSpPr>
          <p:cNvPr id="6" name="Footer Placeholder 5"/>
          <p:cNvSpPr>
            <a:spLocks noGrp="1"/>
          </p:cNvSpPr>
          <p:nvPr>
            <p:ph type="ftr" sz="quarter" idx="11"/>
          </p:nvPr>
        </p:nvSpPr>
        <p:spPr/>
        <p:txBody>
          <a:bodyPr/>
          <a:lstStyle/>
          <a:p>
            <a:r>
              <a:rPr lang="en-GB"/>
              <a:t>Copyrighted    Belmatt Healthcare Training</a:t>
            </a:r>
          </a:p>
        </p:txBody>
      </p:sp>
      <p:sp>
        <p:nvSpPr>
          <p:cNvPr id="7" name="Slide Number Placeholder 6"/>
          <p:cNvSpPr>
            <a:spLocks noGrp="1"/>
          </p:cNvSpPr>
          <p:nvPr>
            <p:ph type="sldNum" sz="quarter" idx="12"/>
          </p:nvPr>
        </p:nvSpPr>
        <p:spPr/>
        <p:txBody>
          <a:bodyPr/>
          <a:lstStyle/>
          <a:p>
            <a:fld id="{4F22F583-EA27-4577-8DF4-AA0243BB2446}" type="slidenum">
              <a:rPr lang="en-GB" smtClean="0"/>
              <a:t>‹#›</a:t>
            </a:fld>
            <a:endParaRPr lang="en-GB"/>
          </a:p>
        </p:txBody>
      </p:sp>
    </p:spTree>
    <p:extLst>
      <p:ext uri="{BB962C8B-B14F-4D97-AF65-F5344CB8AC3E}">
        <p14:creationId xmlns:p14="http://schemas.microsoft.com/office/powerpoint/2010/main" val="1462763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8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A4A21F-A879-4F45-9D70-0AE77F98A45D}" type="datetime1">
              <a:rPr lang="en-GB" smtClean="0"/>
              <a:t>02/05/2020</a:t>
            </a:fld>
            <a:endParaRPr lang="en-GB"/>
          </a:p>
        </p:txBody>
      </p:sp>
      <p:sp>
        <p:nvSpPr>
          <p:cNvPr id="8" name="Footer Placeholder 7"/>
          <p:cNvSpPr>
            <a:spLocks noGrp="1"/>
          </p:cNvSpPr>
          <p:nvPr>
            <p:ph type="ftr" sz="quarter" idx="11"/>
          </p:nvPr>
        </p:nvSpPr>
        <p:spPr/>
        <p:txBody>
          <a:bodyPr/>
          <a:lstStyle/>
          <a:p>
            <a:r>
              <a:rPr lang="en-GB"/>
              <a:t>Copyrighted    Belmatt Healthcare Training</a:t>
            </a:r>
          </a:p>
        </p:txBody>
      </p:sp>
      <p:sp>
        <p:nvSpPr>
          <p:cNvPr id="9" name="Slide Number Placeholder 8"/>
          <p:cNvSpPr>
            <a:spLocks noGrp="1"/>
          </p:cNvSpPr>
          <p:nvPr>
            <p:ph type="sldNum" sz="quarter" idx="12"/>
          </p:nvPr>
        </p:nvSpPr>
        <p:spPr/>
        <p:txBody>
          <a:bodyPr/>
          <a:lstStyle/>
          <a:p>
            <a:fld id="{4F22F583-EA27-4577-8DF4-AA0243BB2446}" type="slidenum">
              <a:rPr lang="en-GB" smtClean="0"/>
              <a:t>‹#›</a:t>
            </a:fld>
            <a:endParaRPr lang="en-GB"/>
          </a:p>
        </p:txBody>
      </p:sp>
    </p:spTree>
    <p:extLst>
      <p:ext uri="{BB962C8B-B14F-4D97-AF65-F5344CB8AC3E}">
        <p14:creationId xmlns:p14="http://schemas.microsoft.com/office/powerpoint/2010/main" val="28708346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lvl1pPr>
              <a:defRPr/>
            </a:lvl1pPr>
          </a:lstStyle>
          <a:p>
            <a:fld id="{B8E35C3F-38BD-D140-8E81-B3F175AC7BD2}"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lvl1pPr>
              <a:defRPr/>
            </a:lvl1pPr>
          </a:lstStyle>
          <a:p>
            <a:fld id="{63C96A52-975E-46A5-9CF0-7516918202D3}" type="slidenum">
              <a:rPr lang="en-GB" altLang="en-US"/>
              <a:pPr/>
              <a:t>‹#›</a:t>
            </a:fld>
            <a:endParaRPr lang="en-GB" altLang="en-US"/>
          </a:p>
        </p:txBody>
      </p:sp>
    </p:spTree>
    <p:extLst>
      <p:ext uri="{BB962C8B-B14F-4D97-AF65-F5344CB8AC3E}">
        <p14:creationId xmlns:p14="http://schemas.microsoft.com/office/powerpoint/2010/main" val="12856671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2CED47-2682-3D4D-BB49-A247E591315C}" type="datetime1">
              <a:rPr lang="en-GB" smtClean="0"/>
              <a:t>02/05/2020</a:t>
            </a:fld>
            <a:endParaRPr lang="en-GB"/>
          </a:p>
        </p:txBody>
      </p:sp>
      <p:sp>
        <p:nvSpPr>
          <p:cNvPr id="4" name="Footer Placeholder 3"/>
          <p:cNvSpPr>
            <a:spLocks noGrp="1"/>
          </p:cNvSpPr>
          <p:nvPr>
            <p:ph type="ftr" sz="quarter" idx="11"/>
          </p:nvPr>
        </p:nvSpPr>
        <p:spPr/>
        <p:txBody>
          <a:bodyPr/>
          <a:lstStyle/>
          <a:p>
            <a:r>
              <a:rPr lang="en-GB"/>
              <a:t>Copyrighted    Belmatt Healthcare Training</a:t>
            </a:r>
          </a:p>
        </p:txBody>
      </p:sp>
      <p:sp>
        <p:nvSpPr>
          <p:cNvPr id="5" name="Slide Number Placeholder 4"/>
          <p:cNvSpPr>
            <a:spLocks noGrp="1"/>
          </p:cNvSpPr>
          <p:nvPr>
            <p:ph type="sldNum" sz="quarter" idx="12"/>
          </p:nvPr>
        </p:nvSpPr>
        <p:spPr/>
        <p:txBody>
          <a:bodyPr/>
          <a:lstStyle/>
          <a:p>
            <a:fld id="{4F22F583-EA27-4577-8DF4-AA0243BB2446}" type="slidenum">
              <a:rPr lang="en-GB" smtClean="0"/>
              <a:t>‹#›</a:t>
            </a:fld>
            <a:endParaRPr lang="en-GB"/>
          </a:p>
        </p:txBody>
      </p:sp>
    </p:spTree>
    <p:extLst>
      <p:ext uri="{BB962C8B-B14F-4D97-AF65-F5344CB8AC3E}">
        <p14:creationId xmlns:p14="http://schemas.microsoft.com/office/powerpoint/2010/main" val="31106658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7604A5-596D-3546-B821-507AD96AE27B}" type="datetime1">
              <a:rPr lang="en-GB" smtClean="0"/>
              <a:t>02/05/2020</a:t>
            </a:fld>
            <a:endParaRPr lang="en-GB"/>
          </a:p>
        </p:txBody>
      </p:sp>
      <p:sp>
        <p:nvSpPr>
          <p:cNvPr id="3" name="Footer Placeholder 2"/>
          <p:cNvSpPr>
            <a:spLocks noGrp="1"/>
          </p:cNvSpPr>
          <p:nvPr>
            <p:ph type="ftr" sz="quarter" idx="11"/>
          </p:nvPr>
        </p:nvSpPr>
        <p:spPr/>
        <p:txBody>
          <a:bodyPr/>
          <a:lstStyle/>
          <a:p>
            <a:r>
              <a:rPr lang="en-GB"/>
              <a:t>Copyrighted    Belmatt Healthcare Training</a:t>
            </a:r>
          </a:p>
        </p:txBody>
      </p:sp>
      <p:sp>
        <p:nvSpPr>
          <p:cNvPr id="4" name="Slide Number Placeholder 3"/>
          <p:cNvSpPr>
            <a:spLocks noGrp="1"/>
          </p:cNvSpPr>
          <p:nvPr>
            <p:ph type="sldNum" sz="quarter" idx="12"/>
          </p:nvPr>
        </p:nvSpPr>
        <p:spPr/>
        <p:txBody>
          <a:bodyPr/>
          <a:lstStyle/>
          <a:p>
            <a:fld id="{4F22F583-EA27-4577-8DF4-AA0243BB2446}" type="slidenum">
              <a:rPr lang="en-GB" smtClean="0"/>
              <a:t>‹#›</a:t>
            </a:fld>
            <a:endParaRPr lang="en-GB"/>
          </a:p>
        </p:txBody>
      </p:sp>
    </p:spTree>
    <p:extLst>
      <p:ext uri="{BB962C8B-B14F-4D97-AF65-F5344CB8AC3E}">
        <p14:creationId xmlns:p14="http://schemas.microsoft.com/office/powerpoint/2010/main" val="110523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8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093B86-D85B-234C-85DB-2ACF18A12FA8}" type="datetime1">
              <a:rPr lang="en-GB" smtClean="0"/>
              <a:t>02/05/2020</a:t>
            </a:fld>
            <a:endParaRPr lang="en-GB"/>
          </a:p>
        </p:txBody>
      </p:sp>
      <p:sp>
        <p:nvSpPr>
          <p:cNvPr id="6" name="Footer Placeholder 5"/>
          <p:cNvSpPr>
            <a:spLocks noGrp="1"/>
          </p:cNvSpPr>
          <p:nvPr>
            <p:ph type="ftr" sz="quarter" idx="11"/>
          </p:nvPr>
        </p:nvSpPr>
        <p:spPr/>
        <p:txBody>
          <a:bodyPr/>
          <a:lstStyle/>
          <a:p>
            <a:r>
              <a:rPr lang="en-GB"/>
              <a:t>Copyrighted    Belmatt Healthcare Training</a:t>
            </a:r>
          </a:p>
        </p:txBody>
      </p:sp>
      <p:sp>
        <p:nvSpPr>
          <p:cNvPr id="7" name="Slide Number Placeholder 6"/>
          <p:cNvSpPr>
            <a:spLocks noGrp="1"/>
          </p:cNvSpPr>
          <p:nvPr>
            <p:ph type="sldNum" sz="quarter" idx="12"/>
          </p:nvPr>
        </p:nvSpPr>
        <p:spPr/>
        <p:txBody>
          <a:bodyPr/>
          <a:lstStyle/>
          <a:p>
            <a:fld id="{4F22F583-EA27-4577-8DF4-AA0243BB2446}" type="slidenum">
              <a:rPr lang="en-GB" smtClean="0"/>
              <a:t>‹#›</a:t>
            </a:fld>
            <a:endParaRPr lang="en-GB"/>
          </a:p>
        </p:txBody>
      </p:sp>
    </p:spTree>
    <p:extLst>
      <p:ext uri="{BB962C8B-B14F-4D97-AF65-F5344CB8AC3E}">
        <p14:creationId xmlns:p14="http://schemas.microsoft.com/office/powerpoint/2010/main" val="10731526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A4751D5-84FB-2345-B552-8D58940725DD}" type="datetime1">
              <a:rPr lang="en-GB" smtClean="0"/>
              <a:t>02/05/2020</a:t>
            </a:fld>
            <a:endParaRPr lang="en-GB"/>
          </a:p>
        </p:txBody>
      </p:sp>
      <p:sp>
        <p:nvSpPr>
          <p:cNvPr id="6" name="Footer Placeholder 5"/>
          <p:cNvSpPr>
            <a:spLocks noGrp="1"/>
          </p:cNvSpPr>
          <p:nvPr>
            <p:ph type="ftr" sz="quarter" idx="11"/>
          </p:nvPr>
        </p:nvSpPr>
        <p:spPr/>
        <p:txBody>
          <a:bodyPr/>
          <a:lstStyle/>
          <a:p>
            <a:r>
              <a:rPr lang="en-GB"/>
              <a:t>Copyrighted    Belmatt Healthcare Training</a:t>
            </a:r>
          </a:p>
        </p:txBody>
      </p:sp>
      <p:sp>
        <p:nvSpPr>
          <p:cNvPr id="7" name="Slide Number Placeholder 6"/>
          <p:cNvSpPr>
            <a:spLocks noGrp="1"/>
          </p:cNvSpPr>
          <p:nvPr>
            <p:ph type="sldNum" sz="quarter" idx="12"/>
          </p:nvPr>
        </p:nvSpPr>
        <p:spPr/>
        <p:txBody>
          <a:bodyPr/>
          <a:lstStyle/>
          <a:p>
            <a:fld id="{4F22F583-EA27-4577-8DF4-AA0243BB2446}" type="slidenum">
              <a:rPr lang="en-GB" smtClean="0"/>
              <a:t>‹#›</a:t>
            </a:fld>
            <a:endParaRPr lang="en-GB"/>
          </a:p>
        </p:txBody>
      </p:sp>
    </p:spTree>
    <p:extLst>
      <p:ext uri="{BB962C8B-B14F-4D97-AF65-F5344CB8AC3E}">
        <p14:creationId xmlns:p14="http://schemas.microsoft.com/office/powerpoint/2010/main" val="38382845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08C4ED-F71E-AE4A-82CD-1AC433BF2AF4}" type="datetime1">
              <a:rPr lang="en-GB" smtClean="0"/>
              <a:t>02/05/2020</a:t>
            </a:fld>
            <a:endParaRPr lang="en-GB"/>
          </a:p>
        </p:txBody>
      </p:sp>
      <p:sp>
        <p:nvSpPr>
          <p:cNvPr id="5" name="Footer Placeholder 4"/>
          <p:cNvSpPr>
            <a:spLocks noGrp="1"/>
          </p:cNvSpPr>
          <p:nvPr>
            <p:ph type="ftr" sz="quarter" idx="11"/>
          </p:nvPr>
        </p:nvSpPr>
        <p:spPr/>
        <p:txBody>
          <a:bodyPr/>
          <a:lstStyle/>
          <a:p>
            <a:r>
              <a:rPr lang="en-GB"/>
              <a:t>Copyrighted    Belmatt Healthcare Training</a:t>
            </a:r>
          </a:p>
        </p:txBody>
      </p:sp>
      <p:sp>
        <p:nvSpPr>
          <p:cNvPr id="6" name="Slide Number Placeholder 5"/>
          <p:cNvSpPr>
            <a:spLocks noGrp="1"/>
          </p:cNvSpPr>
          <p:nvPr>
            <p:ph type="sldNum" sz="quarter" idx="12"/>
          </p:nvPr>
        </p:nvSpPr>
        <p:spPr/>
        <p:txBody>
          <a:bodyPr/>
          <a:lstStyle/>
          <a:p>
            <a:fld id="{4F22F583-EA27-4577-8DF4-AA0243BB2446}" type="slidenum">
              <a:rPr lang="en-GB" smtClean="0"/>
              <a:t>‹#›</a:t>
            </a:fld>
            <a:endParaRPr lang="en-GB"/>
          </a:p>
        </p:txBody>
      </p:sp>
    </p:spTree>
    <p:extLst>
      <p:ext uri="{BB962C8B-B14F-4D97-AF65-F5344CB8AC3E}">
        <p14:creationId xmlns:p14="http://schemas.microsoft.com/office/powerpoint/2010/main" val="37541843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2DE412-AD47-FD4A-8D86-01499B418876}" type="datetime1">
              <a:rPr lang="en-GB" smtClean="0"/>
              <a:t>02/05/2020</a:t>
            </a:fld>
            <a:endParaRPr lang="en-GB"/>
          </a:p>
        </p:txBody>
      </p:sp>
      <p:sp>
        <p:nvSpPr>
          <p:cNvPr id="5" name="Footer Placeholder 4"/>
          <p:cNvSpPr>
            <a:spLocks noGrp="1"/>
          </p:cNvSpPr>
          <p:nvPr>
            <p:ph type="ftr" sz="quarter" idx="11"/>
          </p:nvPr>
        </p:nvSpPr>
        <p:spPr/>
        <p:txBody>
          <a:bodyPr/>
          <a:lstStyle/>
          <a:p>
            <a:r>
              <a:rPr lang="en-GB"/>
              <a:t>Copyrighted    Belmatt Healthcare Training</a:t>
            </a:r>
          </a:p>
        </p:txBody>
      </p:sp>
      <p:sp>
        <p:nvSpPr>
          <p:cNvPr id="6" name="Slide Number Placeholder 5"/>
          <p:cNvSpPr>
            <a:spLocks noGrp="1"/>
          </p:cNvSpPr>
          <p:nvPr>
            <p:ph type="sldNum" sz="quarter" idx="12"/>
          </p:nvPr>
        </p:nvSpPr>
        <p:spPr/>
        <p:txBody>
          <a:bodyPr/>
          <a:lstStyle/>
          <a:p>
            <a:fld id="{4F22F583-EA27-4577-8DF4-AA0243BB2446}" type="slidenum">
              <a:rPr lang="en-GB" smtClean="0"/>
              <a:t>‹#›</a:t>
            </a:fld>
            <a:endParaRPr lang="en-GB"/>
          </a:p>
        </p:txBody>
      </p:sp>
    </p:spTree>
    <p:extLst>
      <p:ext uri="{BB962C8B-B14F-4D97-AF65-F5344CB8AC3E}">
        <p14:creationId xmlns:p14="http://schemas.microsoft.com/office/powerpoint/2010/main" val="7954011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3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E24F892-BE27-A840-B829-0543B59D2C27}"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3709C548-AC93-48BB-B903-B027D0CCB98F}" type="slidenum">
              <a:rPr lang="en-US" altLang="en-US" smtClean="0"/>
              <a:pPr/>
              <a:t>‹#›</a:t>
            </a:fld>
            <a:endParaRPr lang="en-US"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484B61-B2AC-8448-A198-1076618B6C33}"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63C96A52-975E-46A5-9CF0-7516918202D3}" type="slidenum">
              <a:rPr lang="en-GB" altLang="en-US" smtClean="0"/>
              <a:pPr/>
              <a:t>‹#›</a:t>
            </a:fld>
            <a:endParaRPr lang="en-GB"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8"/>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08C80E6-6534-8744-9D72-53EB9F44FD53}" type="datetime1">
              <a:rPr lang="en-GB" altLang="en-US" smtClean="0"/>
              <a:t>02/05/2020</a:t>
            </a:fld>
            <a:endParaRPr lang="en-US" altLang="en-US"/>
          </a:p>
        </p:txBody>
      </p:sp>
      <p:sp>
        <p:nvSpPr>
          <p:cNvPr id="8" name="Slide Number Placeholder 7"/>
          <p:cNvSpPr>
            <a:spLocks noGrp="1"/>
          </p:cNvSpPr>
          <p:nvPr>
            <p:ph type="sldNum" sz="quarter" idx="11"/>
          </p:nvPr>
        </p:nvSpPr>
        <p:spPr/>
        <p:txBody>
          <a:bodyPr/>
          <a:lstStyle/>
          <a:p>
            <a:fld id="{8303BF2C-408D-47B3-BCEC-1618278770CD}" type="slidenum">
              <a:rPr lang="en-GB" altLang="en-US" smtClean="0"/>
              <a:pPr/>
              <a:t>‹#›</a:t>
            </a:fld>
            <a:endParaRPr lang="en-GB" altLang="en-US"/>
          </a:p>
        </p:txBody>
      </p:sp>
      <p:sp>
        <p:nvSpPr>
          <p:cNvPr id="9" name="Footer Placeholder 8"/>
          <p:cNvSpPr>
            <a:spLocks noGrp="1"/>
          </p:cNvSpPr>
          <p:nvPr>
            <p:ph type="ftr" sz="quarter" idx="12"/>
          </p:nvPr>
        </p:nvSpPr>
        <p:spPr/>
        <p:txBody>
          <a:bodyPr/>
          <a:lstStyle/>
          <a:p>
            <a:pPr>
              <a:defRPr/>
            </a:pPr>
            <a:r>
              <a:rPr lang="en-US">
                <a:solidFill>
                  <a:prstClr val="black">
                    <a:tint val="75000"/>
                  </a:prstClr>
                </a:solidFill>
              </a:rPr>
              <a:t>Copyrighted    Belmatt Healthcare Training</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65C8C06-E2D9-F74B-B779-7A760D6CCEB7}"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p>
            <a:fld id="{2D70A3C6-C9E1-494D-A3F3-8EA36208EAD3}" type="slidenum">
              <a:rPr lang="en-GB" altLang="en-US" smtClean="0"/>
              <a:pPr/>
              <a:t>‹#›</a:t>
            </a:fld>
            <a:endParaRPr lang="en-GB"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43"/>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lvl1pPr>
              <a:defRPr/>
            </a:lvl1pPr>
          </a:lstStyle>
          <a:p>
            <a:fld id="{76F53E7A-1618-7D43-AA85-1F858E56DA6C}"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lvl1pPr>
              <a:defRPr/>
            </a:lvl1pPr>
          </a:lstStyle>
          <a:p>
            <a:fld id="{8303BF2C-408D-47B3-BCEC-1618278770CD}" type="slidenum">
              <a:rPr lang="en-GB" altLang="en-US"/>
              <a:pPr/>
              <a:t>‹#›</a:t>
            </a:fld>
            <a:endParaRPr lang="en-GB" altLang="en-US"/>
          </a:p>
        </p:txBody>
      </p:sp>
    </p:spTree>
    <p:extLst>
      <p:ext uri="{BB962C8B-B14F-4D97-AF65-F5344CB8AC3E}">
        <p14:creationId xmlns:p14="http://schemas.microsoft.com/office/powerpoint/2010/main" val="23723311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AA5706-82DD-074A-8C56-C4687E0D007F}" type="datetime1">
              <a:rPr lang="en-GB" altLang="en-US" smtClean="0"/>
              <a:t>02/05/2020</a:t>
            </a:fld>
            <a:endParaRPr lang="en-US" altLang="en-US"/>
          </a:p>
        </p:txBody>
      </p:sp>
      <p:sp>
        <p:nvSpPr>
          <p:cNvPr id="8" name="Footer Placeholder 7"/>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9" name="Slide Number Placeholder 8"/>
          <p:cNvSpPr>
            <a:spLocks noGrp="1"/>
          </p:cNvSpPr>
          <p:nvPr>
            <p:ph type="sldNum" sz="quarter" idx="12"/>
          </p:nvPr>
        </p:nvSpPr>
        <p:spPr/>
        <p:txBody>
          <a:bodyPr/>
          <a:lstStyle/>
          <a:p>
            <a:fld id="{45A23573-3AFB-422B-B146-912781BB1D94}" type="slidenum">
              <a:rPr lang="en-GB" altLang="en-US" smtClean="0"/>
              <a:pPr/>
              <a:t>‹#›</a:t>
            </a:fld>
            <a:endParaRPr lang="en-GB"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8F23853-0AF1-A64B-8FD4-34876CAF8FC5}" type="datetime1">
              <a:rPr lang="en-GB" altLang="en-US" smtClean="0"/>
              <a:t>02/05/2020</a:t>
            </a:fld>
            <a:endParaRPr lang="en-US" altLang="en-US"/>
          </a:p>
        </p:txBody>
      </p:sp>
      <p:sp>
        <p:nvSpPr>
          <p:cNvPr id="4" name="Footer Placeholder 3"/>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5" name="Slide Number Placeholder 4"/>
          <p:cNvSpPr>
            <a:spLocks noGrp="1"/>
          </p:cNvSpPr>
          <p:nvPr>
            <p:ph type="sldNum" sz="quarter" idx="12"/>
          </p:nvPr>
        </p:nvSpPr>
        <p:spPr/>
        <p:txBody>
          <a:bodyPr/>
          <a:lstStyle/>
          <a:p>
            <a:fld id="{A72D47AC-AF07-4D11-AE87-85CEADC574F3}" type="slidenum">
              <a:rPr lang="en-GB" altLang="en-US" smtClean="0"/>
              <a:pPr/>
              <a:t>‹#›</a:t>
            </a:fld>
            <a:endParaRPr lang="en-GB"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ABD9149-DAFA-E749-8718-6A7FE503AF94}" type="datetime1">
              <a:rPr lang="en-GB" altLang="en-US" smtClean="0"/>
              <a:t>02/05/2020</a:t>
            </a:fld>
            <a:endParaRPr lang="en-US" altLang="en-US"/>
          </a:p>
        </p:txBody>
      </p:sp>
      <p:sp>
        <p:nvSpPr>
          <p:cNvPr id="3" name="Footer Placeholder 2"/>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4" name="Slide Number Placeholder 3"/>
          <p:cNvSpPr>
            <a:spLocks noGrp="1"/>
          </p:cNvSpPr>
          <p:nvPr>
            <p:ph type="sldNum" sz="quarter" idx="12"/>
          </p:nvPr>
        </p:nvSpPr>
        <p:spPr/>
        <p:txBody>
          <a:bodyPr/>
          <a:lstStyle/>
          <a:p>
            <a:fld id="{3EE72D79-9A41-425F-B4D4-083E6DE5C704}" type="slidenum">
              <a:rPr lang="en-GB" altLang="en-US" smtClean="0"/>
              <a:pPr/>
              <a:t>‹#›</a:t>
            </a:fld>
            <a:endParaRPr lang="en-GB"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F7072F-6035-3E41-9F6A-1CD6B3E90CD5}"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p>
            <a:fld id="{80FB935F-2060-4D41-B42B-C7C48F79300A}" type="slidenum">
              <a:rPr lang="en-US" altLang="en-US" smtClean="0"/>
              <a:pPr/>
              <a:t>‹#›</a:t>
            </a:fld>
            <a:endParaRPr lang="en-US" alt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500"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3277C1-7311-664D-869A-AB682C9B3356}"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054E1636-EC47-4952-BA0A-EDB545CDB2F8}" type="slidenum">
              <a:rPr lang="en-GB" altLang="en-US" smtClean="0"/>
              <a:pPr/>
              <a:t>‹#›</a:t>
            </a:fld>
            <a:endParaRPr lang="en-GB" alt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500"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79C07FC-3F88-2642-88C1-1AA3EDCE4716}"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5B6F7191-E6AA-477F-A31F-30BDBC2389BF}" type="slidenum">
              <a:rPr lang="en-GB" altLang="en-US" smtClean="0"/>
              <a:pPr/>
              <a:t>‹#›</a:t>
            </a:fld>
            <a:endParaRPr lang="en-GB"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0A4CB6-3256-444B-B3BF-9194CEA1B429}"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125887E0-D58B-4795-9C52-2F6DB0902C59}" type="slidenum">
              <a:rPr lang="en-GB" altLang="en-US" smtClean="0"/>
              <a:pPr/>
              <a:t>‹#›</a:t>
            </a:fld>
            <a:endParaRPr lang="en-GB"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F4ED52-047E-184E-A54B-60E11821BF77}"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3709C548-AC93-48BB-B903-B027D0CCB98F}" type="slidenum">
              <a:rPr lang="en-US" altLang="en-US" smtClean="0"/>
              <a:pPr/>
              <a:t>‹#›</a:t>
            </a:fld>
            <a:endParaRPr lang="en-US" altLang="en-US"/>
          </a:p>
        </p:txBody>
      </p:sp>
    </p:spTree>
    <p:extLst>
      <p:ext uri="{BB962C8B-B14F-4D97-AF65-F5344CB8AC3E}">
        <p14:creationId xmlns:p14="http://schemas.microsoft.com/office/powerpoint/2010/main" val="197627305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92DDCE-6A57-5F46-B3D8-47C92A9543C2}"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63C96A52-975E-46A5-9CF0-7516918202D3}" type="slidenum">
              <a:rPr lang="en-GB" altLang="en-US" smtClean="0"/>
              <a:pPr/>
              <a:t>‹#›</a:t>
            </a:fld>
            <a:endParaRPr lang="en-GB" altLang="en-US"/>
          </a:p>
        </p:txBody>
      </p:sp>
    </p:spTree>
    <p:extLst>
      <p:ext uri="{BB962C8B-B14F-4D97-AF65-F5344CB8AC3E}">
        <p14:creationId xmlns:p14="http://schemas.microsoft.com/office/powerpoint/2010/main" val="2060440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2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6B71D4E-A826-7047-AD83-1CCC78C6D6F4}"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8303BF2C-408D-47B3-BCEC-1618278770CD}" type="slidenum">
              <a:rPr lang="en-GB" altLang="en-US" smtClean="0"/>
              <a:pPr/>
              <a:t>‹#›</a:t>
            </a:fld>
            <a:endParaRPr lang="en-GB" altLang="en-US"/>
          </a:p>
        </p:txBody>
      </p:sp>
    </p:spTree>
    <p:extLst>
      <p:ext uri="{BB962C8B-B14F-4D97-AF65-F5344CB8AC3E}">
        <p14:creationId xmlns:p14="http://schemas.microsoft.com/office/powerpoint/2010/main" val="1027834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fld id="{E45B1A03-5C8C-6D41-BD2D-89F63D9393CC}" type="datetime1">
              <a:rPr lang="en-GB" altLang="en-US" smtClean="0"/>
              <a:t>02/05/2020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7" name="Slide Number Placeholder 5"/>
          <p:cNvSpPr>
            <a:spLocks noGrp="1"/>
          </p:cNvSpPr>
          <p:nvPr>
            <p:ph type="sldNum" sz="quarter" idx="12"/>
          </p:nvPr>
        </p:nvSpPr>
        <p:spPr/>
        <p:txBody>
          <a:bodyPr/>
          <a:lstStyle>
            <a:lvl1pPr>
              <a:defRPr/>
            </a:lvl1pPr>
          </a:lstStyle>
          <a:p>
            <a:fld id="{2D70A3C6-C9E1-494D-A3F3-8EA36208EAD3}" type="slidenum">
              <a:rPr lang="en-GB" altLang="en-US"/>
              <a:pPr/>
              <a:t>‹#›</a:t>
            </a:fld>
            <a:endParaRPr lang="en-GB" altLang="en-US"/>
          </a:p>
        </p:txBody>
      </p:sp>
    </p:spTree>
    <p:extLst>
      <p:ext uri="{BB962C8B-B14F-4D97-AF65-F5344CB8AC3E}">
        <p14:creationId xmlns:p14="http://schemas.microsoft.com/office/powerpoint/2010/main" val="34039589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41157D-DC37-2E46-AE86-98583A5EDFB4}"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p>
            <a:fld id="{2D70A3C6-C9E1-494D-A3F3-8EA36208EAD3}" type="slidenum">
              <a:rPr lang="en-GB" altLang="en-US" smtClean="0"/>
              <a:pPr/>
              <a:t>‹#›</a:t>
            </a:fld>
            <a:endParaRPr lang="en-GB" altLang="en-US"/>
          </a:p>
        </p:txBody>
      </p:sp>
    </p:spTree>
    <p:extLst>
      <p:ext uri="{BB962C8B-B14F-4D97-AF65-F5344CB8AC3E}">
        <p14:creationId xmlns:p14="http://schemas.microsoft.com/office/powerpoint/2010/main" val="14627632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8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8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0B9860-4D54-554B-8A14-6356329FCAC7}" type="datetime1">
              <a:rPr lang="en-GB" altLang="en-US" smtClean="0"/>
              <a:t>02/05/2020</a:t>
            </a:fld>
            <a:endParaRPr lang="en-US" altLang="en-US"/>
          </a:p>
        </p:txBody>
      </p:sp>
      <p:sp>
        <p:nvSpPr>
          <p:cNvPr id="8" name="Footer Placeholder 7"/>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9" name="Slide Number Placeholder 8"/>
          <p:cNvSpPr>
            <a:spLocks noGrp="1"/>
          </p:cNvSpPr>
          <p:nvPr>
            <p:ph type="sldNum" sz="quarter" idx="12"/>
          </p:nvPr>
        </p:nvSpPr>
        <p:spPr/>
        <p:txBody>
          <a:bodyPr/>
          <a:lstStyle/>
          <a:p>
            <a:fld id="{45A23573-3AFB-422B-B146-912781BB1D94}" type="slidenum">
              <a:rPr lang="en-GB" altLang="en-US" smtClean="0"/>
              <a:pPr/>
              <a:t>‹#›</a:t>
            </a:fld>
            <a:endParaRPr lang="en-GB" altLang="en-US"/>
          </a:p>
        </p:txBody>
      </p:sp>
    </p:spTree>
    <p:extLst>
      <p:ext uri="{BB962C8B-B14F-4D97-AF65-F5344CB8AC3E}">
        <p14:creationId xmlns:p14="http://schemas.microsoft.com/office/powerpoint/2010/main" val="28708346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626E5EB-B148-734D-A1DF-CF908F4294AB}" type="datetime1">
              <a:rPr lang="en-GB" altLang="en-US" smtClean="0"/>
              <a:t>02/05/2020</a:t>
            </a:fld>
            <a:endParaRPr lang="en-US" altLang="en-US"/>
          </a:p>
        </p:txBody>
      </p:sp>
      <p:sp>
        <p:nvSpPr>
          <p:cNvPr id="4" name="Footer Placeholder 3"/>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5" name="Slide Number Placeholder 4"/>
          <p:cNvSpPr>
            <a:spLocks noGrp="1"/>
          </p:cNvSpPr>
          <p:nvPr>
            <p:ph type="sldNum" sz="quarter" idx="12"/>
          </p:nvPr>
        </p:nvSpPr>
        <p:spPr/>
        <p:txBody>
          <a:bodyPr/>
          <a:lstStyle/>
          <a:p>
            <a:fld id="{A72D47AC-AF07-4D11-AE87-85CEADC574F3}" type="slidenum">
              <a:rPr lang="en-GB" altLang="en-US" smtClean="0"/>
              <a:pPr/>
              <a:t>‹#›</a:t>
            </a:fld>
            <a:endParaRPr lang="en-GB" altLang="en-US"/>
          </a:p>
        </p:txBody>
      </p:sp>
    </p:spTree>
    <p:extLst>
      <p:ext uri="{BB962C8B-B14F-4D97-AF65-F5344CB8AC3E}">
        <p14:creationId xmlns:p14="http://schemas.microsoft.com/office/powerpoint/2010/main" val="31106658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5C7C73-09AA-794A-B542-79B3BB092744}" type="datetime1">
              <a:rPr lang="en-GB" altLang="en-US" smtClean="0"/>
              <a:t>02/05/2020</a:t>
            </a:fld>
            <a:endParaRPr lang="en-US" altLang="en-US"/>
          </a:p>
        </p:txBody>
      </p:sp>
      <p:sp>
        <p:nvSpPr>
          <p:cNvPr id="3" name="Footer Placeholder 2"/>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4" name="Slide Number Placeholder 3"/>
          <p:cNvSpPr>
            <a:spLocks noGrp="1"/>
          </p:cNvSpPr>
          <p:nvPr>
            <p:ph type="sldNum" sz="quarter" idx="12"/>
          </p:nvPr>
        </p:nvSpPr>
        <p:spPr/>
        <p:txBody>
          <a:bodyPr/>
          <a:lstStyle/>
          <a:p>
            <a:fld id="{3EE72D79-9A41-425F-B4D4-083E6DE5C704}" type="slidenum">
              <a:rPr lang="en-GB" altLang="en-US" smtClean="0"/>
              <a:pPr/>
              <a:t>‹#›</a:t>
            </a:fld>
            <a:endParaRPr lang="en-GB" altLang="en-US"/>
          </a:p>
        </p:txBody>
      </p:sp>
    </p:spTree>
    <p:extLst>
      <p:ext uri="{BB962C8B-B14F-4D97-AF65-F5344CB8AC3E}">
        <p14:creationId xmlns:p14="http://schemas.microsoft.com/office/powerpoint/2010/main" val="1105230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7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FF90533-93E5-7E4C-8B96-A01A7FF26E88}"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p>
            <a:fld id="{80FB935F-2060-4D41-B42B-C7C48F79300A}" type="slidenum">
              <a:rPr lang="en-US" altLang="en-US" smtClean="0"/>
              <a:pPr/>
              <a:t>‹#›</a:t>
            </a:fld>
            <a:endParaRPr lang="en-US" altLang="en-US"/>
          </a:p>
        </p:txBody>
      </p:sp>
    </p:spTree>
    <p:extLst>
      <p:ext uri="{BB962C8B-B14F-4D97-AF65-F5344CB8AC3E}">
        <p14:creationId xmlns:p14="http://schemas.microsoft.com/office/powerpoint/2010/main" val="10731526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26330A-8B88-DB45-8877-419F8D5D2CBD}"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p>
            <a:fld id="{054E1636-EC47-4952-BA0A-EDB545CDB2F8}" type="slidenum">
              <a:rPr lang="en-GB" altLang="en-US" smtClean="0"/>
              <a:pPr/>
              <a:t>‹#›</a:t>
            </a:fld>
            <a:endParaRPr lang="en-GB" altLang="en-US"/>
          </a:p>
        </p:txBody>
      </p:sp>
    </p:spTree>
    <p:extLst>
      <p:ext uri="{BB962C8B-B14F-4D97-AF65-F5344CB8AC3E}">
        <p14:creationId xmlns:p14="http://schemas.microsoft.com/office/powerpoint/2010/main" val="383828452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F392CC-0755-D84C-9054-2D9D164385E0}"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5B6F7191-E6AA-477F-A31F-30BDBC2389BF}" type="slidenum">
              <a:rPr lang="en-GB" altLang="en-US" smtClean="0"/>
              <a:pPr/>
              <a:t>‹#›</a:t>
            </a:fld>
            <a:endParaRPr lang="en-GB" altLang="en-US"/>
          </a:p>
        </p:txBody>
      </p:sp>
    </p:spTree>
    <p:extLst>
      <p:ext uri="{BB962C8B-B14F-4D97-AF65-F5344CB8AC3E}">
        <p14:creationId xmlns:p14="http://schemas.microsoft.com/office/powerpoint/2010/main" val="375418433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6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6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33C8EAC-4052-4147-97AF-D8DE4D643B60}"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125887E0-D58B-4795-9C52-2F6DB0902C59}" type="slidenum">
              <a:rPr lang="en-GB" altLang="en-US" smtClean="0"/>
              <a:pPr/>
              <a:t>‹#›</a:t>
            </a:fld>
            <a:endParaRPr lang="en-GB" altLang="en-US"/>
          </a:p>
        </p:txBody>
      </p:sp>
    </p:spTree>
    <p:extLst>
      <p:ext uri="{BB962C8B-B14F-4D97-AF65-F5344CB8AC3E}">
        <p14:creationId xmlns:p14="http://schemas.microsoft.com/office/powerpoint/2010/main" val="79540112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0"/>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4D4586A-EDBF-224D-B688-2392630C6C53}"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3709C548-AC93-48BB-B903-B027D0CCB98F}" type="slidenum">
              <a:rPr lang="en-US" altLang="en-US" smtClean="0"/>
              <a:pPr/>
              <a:t>‹#›</a:t>
            </a:fld>
            <a:endParaRPr lang="en-US" altLang="en-US"/>
          </a:p>
        </p:txBody>
      </p:sp>
    </p:spTree>
    <p:extLst>
      <p:ext uri="{BB962C8B-B14F-4D97-AF65-F5344CB8AC3E}">
        <p14:creationId xmlns:p14="http://schemas.microsoft.com/office/powerpoint/2010/main" val="19762730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A5A194C-0AD7-204F-9854-858724E9A54E}"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63C96A52-975E-46A5-9CF0-7516918202D3}" type="slidenum">
              <a:rPr lang="en-GB" altLang="en-US" smtClean="0"/>
              <a:pPr/>
              <a:t>‹#›</a:t>
            </a:fld>
            <a:endParaRPr lang="en-GB" altLang="en-US"/>
          </a:p>
        </p:txBody>
      </p:sp>
    </p:spTree>
    <p:extLst>
      <p:ext uri="{BB962C8B-B14F-4D97-AF65-F5344CB8AC3E}">
        <p14:creationId xmlns:p14="http://schemas.microsoft.com/office/powerpoint/2010/main" val="20604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93396"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93396"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3"/>
          <p:cNvSpPr>
            <a:spLocks noGrp="1"/>
          </p:cNvSpPr>
          <p:nvPr>
            <p:ph type="dt" sz="half" idx="10"/>
          </p:nvPr>
        </p:nvSpPr>
        <p:spPr/>
        <p:txBody>
          <a:bodyPr/>
          <a:lstStyle>
            <a:lvl1pPr>
              <a:defRPr/>
            </a:lvl1pPr>
          </a:lstStyle>
          <a:p>
            <a:fld id="{24BFF889-8983-A94B-97C8-21D39CC6CCC9}" type="datetime1">
              <a:rPr lang="en-GB" altLang="en-US" smtClean="0"/>
              <a:t>02/05/2020</a:t>
            </a:fld>
            <a:endParaRPr lang="en-US" altLang="en-US"/>
          </a:p>
        </p:txBody>
      </p:sp>
      <p:sp>
        <p:nvSpPr>
          <p:cNvPr id="8"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9" name="Slide Number Placeholder 5"/>
          <p:cNvSpPr>
            <a:spLocks noGrp="1"/>
          </p:cNvSpPr>
          <p:nvPr>
            <p:ph type="sldNum" sz="quarter" idx="12"/>
          </p:nvPr>
        </p:nvSpPr>
        <p:spPr/>
        <p:txBody>
          <a:bodyPr/>
          <a:lstStyle>
            <a:lvl1pPr>
              <a:defRPr/>
            </a:lvl1pPr>
          </a:lstStyle>
          <a:p>
            <a:fld id="{45A23573-3AFB-422B-B146-912781BB1D94}" type="slidenum">
              <a:rPr lang="en-GB" altLang="en-US"/>
              <a:pPr/>
              <a:t>‹#›</a:t>
            </a:fld>
            <a:endParaRPr lang="en-GB" altLang="en-US"/>
          </a:p>
        </p:txBody>
      </p:sp>
    </p:spTree>
    <p:extLst>
      <p:ext uri="{BB962C8B-B14F-4D97-AF65-F5344CB8AC3E}">
        <p14:creationId xmlns:p14="http://schemas.microsoft.com/office/powerpoint/2010/main" val="15347065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15"/>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717B7D-970C-E648-9ABE-9CDA15E91741}"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8303BF2C-408D-47B3-BCEC-1618278770CD}" type="slidenum">
              <a:rPr lang="en-GB" altLang="en-US" smtClean="0"/>
              <a:pPr/>
              <a:t>‹#›</a:t>
            </a:fld>
            <a:endParaRPr lang="en-GB" altLang="en-US"/>
          </a:p>
        </p:txBody>
      </p:sp>
    </p:spTree>
    <p:extLst>
      <p:ext uri="{BB962C8B-B14F-4D97-AF65-F5344CB8AC3E}">
        <p14:creationId xmlns:p14="http://schemas.microsoft.com/office/powerpoint/2010/main" val="10278349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7B1FFD0-98E4-9A4E-95AE-4B354BB382BD}"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p>
            <a:fld id="{2D70A3C6-C9E1-494D-A3F3-8EA36208EAD3}" type="slidenum">
              <a:rPr lang="en-GB" altLang="en-US" smtClean="0"/>
              <a:pPr/>
              <a:t>‹#›</a:t>
            </a:fld>
            <a:endParaRPr lang="en-GB" altLang="en-US"/>
          </a:p>
        </p:txBody>
      </p:sp>
    </p:spTree>
    <p:extLst>
      <p:ext uri="{BB962C8B-B14F-4D97-AF65-F5344CB8AC3E}">
        <p14:creationId xmlns:p14="http://schemas.microsoft.com/office/powerpoint/2010/main" val="146276325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B2F1BB-CBE1-8841-BAD9-0023EBB1504B}" type="datetime1">
              <a:rPr lang="en-GB" altLang="en-US" smtClean="0"/>
              <a:t>02/05/2020</a:t>
            </a:fld>
            <a:endParaRPr lang="en-US" altLang="en-US"/>
          </a:p>
        </p:txBody>
      </p:sp>
      <p:sp>
        <p:nvSpPr>
          <p:cNvPr id="8" name="Footer Placeholder 7"/>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9" name="Slide Number Placeholder 8"/>
          <p:cNvSpPr>
            <a:spLocks noGrp="1"/>
          </p:cNvSpPr>
          <p:nvPr>
            <p:ph type="sldNum" sz="quarter" idx="12"/>
          </p:nvPr>
        </p:nvSpPr>
        <p:spPr/>
        <p:txBody>
          <a:bodyPr/>
          <a:lstStyle/>
          <a:p>
            <a:fld id="{45A23573-3AFB-422B-B146-912781BB1D94}" type="slidenum">
              <a:rPr lang="en-GB" altLang="en-US" smtClean="0"/>
              <a:pPr/>
              <a:t>‹#›</a:t>
            </a:fld>
            <a:endParaRPr lang="en-GB" altLang="en-US"/>
          </a:p>
        </p:txBody>
      </p:sp>
    </p:spTree>
    <p:extLst>
      <p:ext uri="{BB962C8B-B14F-4D97-AF65-F5344CB8AC3E}">
        <p14:creationId xmlns:p14="http://schemas.microsoft.com/office/powerpoint/2010/main" val="28708346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A296CE-01CF-774A-BB7B-C9A201501B61}" type="datetime1">
              <a:rPr lang="en-GB" altLang="en-US" smtClean="0"/>
              <a:t>02/05/2020</a:t>
            </a:fld>
            <a:endParaRPr lang="en-US" altLang="en-US"/>
          </a:p>
        </p:txBody>
      </p:sp>
      <p:sp>
        <p:nvSpPr>
          <p:cNvPr id="4" name="Footer Placeholder 3"/>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5" name="Slide Number Placeholder 4"/>
          <p:cNvSpPr>
            <a:spLocks noGrp="1"/>
          </p:cNvSpPr>
          <p:nvPr>
            <p:ph type="sldNum" sz="quarter" idx="12"/>
          </p:nvPr>
        </p:nvSpPr>
        <p:spPr/>
        <p:txBody>
          <a:bodyPr/>
          <a:lstStyle/>
          <a:p>
            <a:fld id="{A72D47AC-AF07-4D11-AE87-85CEADC574F3}" type="slidenum">
              <a:rPr lang="en-GB" altLang="en-US" smtClean="0"/>
              <a:pPr/>
              <a:t>‹#›</a:t>
            </a:fld>
            <a:endParaRPr lang="en-GB" altLang="en-US"/>
          </a:p>
        </p:txBody>
      </p:sp>
    </p:spTree>
    <p:extLst>
      <p:ext uri="{BB962C8B-B14F-4D97-AF65-F5344CB8AC3E}">
        <p14:creationId xmlns:p14="http://schemas.microsoft.com/office/powerpoint/2010/main" val="311066587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38F8B3-B55C-E441-B05D-6808A28F3EB0}" type="datetime1">
              <a:rPr lang="en-GB" altLang="en-US" smtClean="0"/>
              <a:t>02/05/2020</a:t>
            </a:fld>
            <a:endParaRPr lang="en-US" altLang="en-US"/>
          </a:p>
        </p:txBody>
      </p:sp>
      <p:sp>
        <p:nvSpPr>
          <p:cNvPr id="3" name="Footer Placeholder 2"/>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4" name="Slide Number Placeholder 3"/>
          <p:cNvSpPr>
            <a:spLocks noGrp="1"/>
          </p:cNvSpPr>
          <p:nvPr>
            <p:ph type="sldNum" sz="quarter" idx="12"/>
          </p:nvPr>
        </p:nvSpPr>
        <p:spPr/>
        <p:txBody>
          <a:bodyPr/>
          <a:lstStyle/>
          <a:p>
            <a:fld id="{3EE72D79-9A41-425F-B4D4-083E6DE5C704}" type="slidenum">
              <a:rPr lang="en-GB" altLang="en-US" smtClean="0"/>
              <a:pPr/>
              <a:t>‹#›</a:t>
            </a:fld>
            <a:endParaRPr lang="en-GB" altLang="en-US"/>
          </a:p>
        </p:txBody>
      </p:sp>
    </p:spTree>
    <p:extLst>
      <p:ext uri="{BB962C8B-B14F-4D97-AF65-F5344CB8AC3E}">
        <p14:creationId xmlns:p14="http://schemas.microsoft.com/office/powerpoint/2010/main" val="1105230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6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5B1F14B-C83A-1F47-ADFA-765624D511E9}"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p>
            <a:fld id="{80FB935F-2060-4D41-B42B-C7C48F79300A}" type="slidenum">
              <a:rPr lang="en-US" altLang="en-US" smtClean="0"/>
              <a:pPr/>
              <a:t>‹#›</a:t>
            </a:fld>
            <a:endParaRPr lang="en-US" altLang="en-US"/>
          </a:p>
        </p:txBody>
      </p:sp>
    </p:spTree>
    <p:extLst>
      <p:ext uri="{BB962C8B-B14F-4D97-AF65-F5344CB8AC3E}">
        <p14:creationId xmlns:p14="http://schemas.microsoft.com/office/powerpoint/2010/main" val="1073152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08FE208-FDE1-F340-AEF4-2D354F877EC7}"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p>
            <a:fld id="{054E1636-EC47-4952-BA0A-EDB545CDB2F8}" type="slidenum">
              <a:rPr lang="en-GB" altLang="en-US" smtClean="0"/>
              <a:pPr/>
              <a:t>‹#›</a:t>
            </a:fld>
            <a:endParaRPr lang="en-GB" altLang="en-US"/>
          </a:p>
        </p:txBody>
      </p:sp>
    </p:spTree>
    <p:extLst>
      <p:ext uri="{BB962C8B-B14F-4D97-AF65-F5344CB8AC3E}">
        <p14:creationId xmlns:p14="http://schemas.microsoft.com/office/powerpoint/2010/main" val="38382845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D183B6-F38E-914E-B264-351BC689B9E0}"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5B6F7191-E6AA-477F-A31F-30BDBC2389BF}" type="slidenum">
              <a:rPr lang="en-GB" altLang="en-US" smtClean="0"/>
              <a:pPr/>
              <a:t>‹#›</a:t>
            </a:fld>
            <a:endParaRPr lang="en-GB" altLang="en-US"/>
          </a:p>
        </p:txBody>
      </p:sp>
    </p:spTree>
    <p:extLst>
      <p:ext uri="{BB962C8B-B14F-4D97-AF65-F5344CB8AC3E}">
        <p14:creationId xmlns:p14="http://schemas.microsoft.com/office/powerpoint/2010/main" val="37541843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53"/>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5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6845494-E031-6647-8542-B140EA5DC2E4}"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125887E0-D58B-4795-9C52-2F6DB0902C59}" type="slidenum">
              <a:rPr lang="en-GB" altLang="en-US" smtClean="0"/>
              <a:pPr/>
              <a:t>‹#›</a:t>
            </a:fld>
            <a:endParaRPr lang="en-GB" altLang="en-US"/>
          </a:p>
        </p:txBody>
      </p:sp>
    </p:spTree>
    <p:extLst>
      <p:ext uri="{BB962C8B-B14F-4D97-AF65-F5344CB8AC3E}">
        <p14:creationId xmlns:p14="http://schemas.microsoft.com/office/powerpoint/2010/main" val="7954011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2"/>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CB66721-B038-0A47-8450-10AFF0AD54E4}"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3709C548-AC93-48BB-B903-B027D0CCB98F}" type="slidenum">
              <a:rPr lang="en-US" altLang="en-US" smtClean="0"/>
              <a:pPr/>
              <a:t>‹#›</a:t>
            </a:fld>
            <a:endParaRPr lang="en-US" altLang="en-US"/>
          </a:p>
        </p:txBody>
      </p:sp>
    </p:spTree>
    <p:extLst>
      <p:ext uri="{BB962C8B-B14F-4D97-AF65-F5344CB8AC3E}">
        <p14:creationId xmlns:p14="http://schemas.microsoft.com/office/powerpoint/2010/main" val="1976273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3"/>
          <p:cNvSpPr>
            <a:spLocks noGrp="1"/>
          </p:cNvSpPr>
          <p:nvPr>
            <p:ph type="dt" sz="half" idx="10"/>
          </p:nvPr>
        </p:nvSpPr>
        <p:spPr/>
        <p:txBody>
          <a:bodyPr/>
          <a:lstStyle>
            <a:lvl1pPr>
              <a:defRPr/>
            </a:lvl1pPr>
          </a:lstStyle>
          <a:p>
            <a:fld id="{A77EA29E-F992-C04B-BAFD-A24C93A8EF72}" type="datetime1">
              <a:rPr lang="en-GB" altLang="en-US" smtClean="0"/>
              <a:t>02/05/2020</a:t>
            </a:fld>
            <a:endParaRPr lang="en-US" altLang="en-US"/>
          </a:p>
        </p:txBody>
      </p:sp>
      <p:sp>
        <p:nvSpPr>
          <p:cNvPr id="4"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5" name="Slide Number Placeholder 5"/>
          <p:cNvSpPr>
            <a:spLocks noGrp="1"/>
          </p:cNvSpPr>
          <p:nvPr>
            <p:ph type="sldNum" sz="quarter" idx="12"/>
          </p:nvPr>
        </p:nvSpPr>
        <p:spPr/>
        <p:txBody>
          <a:bodyPr/>
          <a:lstStyle>
            <a:lvl1pPr>
              <a:defRPr/>
            </a:lvl1pPr>
          </a:lstStyle>
          <a:p>
            <a:fld id="{A72D47AC-AF07-4D11-AE87-85CEADC574F3}" type="slidenum">
              <a:rPr lang="en-GB" altLang="en-US"/>
              <a:pPr/>
              <a:t>‹#›</a:t>
            </a:fld>
            <a:endParaRPr lang="en-GB" altLang="en-US"/>
          </a:p>
        </p:txBody>
      </p:sp>
    </p:spTree>
    <p:extLst>
      <p:ext uri="{BB962C8B-B14F-4D97-AF65-F5344CB8AC3E}">
        <p14:creationId xmlns:p14="http://schemas.microsoft.com/office/powerpoint/2010/main" val="343572804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08F5D28-E78D-564B-8100-0A5C648EA17F}"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63C96A52-975E-46A5-9CF0-7516918202D3}" type="slidenum">
              <a:rPr lang="en-GB" altLang="en-US" smtClean="0"/>
              <a:pPr/>
              <a:t>‹#›</a:t>
            </a:fld>
            <a:endParaRPr lang="en-GB" altLang="en-US"/>
          </a:p>
        </p:txBody>
      </p:sp>
    </p:spTree>
    <p:extLst>
      <p:ext uri="{BB962C8B-B14F-4D97-AF65-F5344CB8AC3E}">
        <p14:creationId xmlns:p14="http://schemas.microsoft.com/office/powerpoint/2010/main" val="2060440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7"/>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AAD569-1170-3142-87B5-7D0CA1D956DD}"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8303BF2C-408D-47B3-BCEC-1618278770CD}" type="slidenum">
              <a:rPr lang="en-GB" altLang="en-US" smtClean="0"/>
              <a:pPr/>
              <a:t>‹#›</a:t>
            </a:fld>
            <a:endParaRPr lang="en-GB" altLang="en-US"/>
          </a:p>
        </p:txBody>
      </p:sp>
    </p:spTree>
    <p:extLst>
      <p:ext uri="{BB962C8B-B14F-4D97-AF65-F5344CB8AC3E}">
        <p14:creationId xmlns:p14="http://schemas.microsoft.com/office/powerpoint/2010/main" val="10278349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6"/>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B777E67-75D3-8440-BFF1-458A2CB3AE4B}"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p>
            <a:fld id="{2D70A3C6-C9E1-494D-A3F3-8EA36208EAD3}" type="slidenum">
              <a:rPr lang="en-GB" altLang="en-US" smtClean="0"/>
              <a:pPr/>
              <a:t>‹#›</a:t>
            </a:fld>
            <a:endParaRPr lang="en-GB" altLang="en-US"/>
          </a:p>
        </p:txBody>
      </p:sp>
    </p:spTree>
    <p:extLst>
      <p:ext uri="{BB962C8B-B14F-4D97-AF65-F5344CB8AC3E}">
        <p14:creationId xmlns:p14="http://schemas.microsoft.com/office/powerpoint/2010/main" val="146276325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2"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2"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ED84200-9994-2C49-9311-7DD43808411B}" type="datetime1">
              <a:rPr lang="en-GB" altLang="en-US" smtClean="0"/>
              <a:t>02/05/2020</a:t>
            </a:fld>
            <a:endParaRPr lang="en-US" altLang="en-US"/>
          </a:p>
        </p:txBody>
      </p:sp>
      <p:sp>
        <p:nvSpPr>
          <p:cNvPr id="8" name="Footer Placeholder 7"/>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9" name="Slide Number Placeholder 8"/>
          <p:cNvSpPr>
            <a:spLocks noGrp="1"/>
          </p:cNvSpPr>
          <p:nvPr>
            <p:ph type="sldNum" sz="quarter" idx="12"/>
          </p:nvPr>
        </p:nvSpPr>
        <p:spPr/>
        <p:txBody>
          <a:bodyPr/>
          <a:lstStyle/>
          <a:p>
            <a:fld id="{45A23573-3AFB-422B-B146-912781BB1D94}" type="slidenum">
              <a:rPr lang="en-GB" altLang="en-US" smtClean="0"/>
              <a:pPr/>
              <a:t>‹#›</a:t>
            </a:fld>
            <a:endParaRPr lang="en-GB" altLang="en-US"/>
          </a:p>
        </p:txBody>
      </p:sp>
    </p:spTree>
    <p:extLst>
      <p:ext uri="{BB962C8B-B14F-4D97-AF65-F5344CB8AC3E}">
        <p14:creationId xmlns:p14="http://schemas.microsoft.com/office/powerpoint/2010/main" val="287083468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8F4521-065A-AC4B-96B2-CF5A2133120D}" type="datetime1">
              <a:rPr lang="en-GB" altLang="en-US" smtClean="0"/>
              <a:t>02/05/2020</a:t>
            </a:fld>
            <a:endParaRPr lang="en-US" altLang="en-US"/>
          </a:p>
        </p:txBody>
      </p:sp>
      <p:sp>
        <p:nvSpPr>
          <p:cNvPr id="4" name="Footer Placeholder 3"/>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5" name="Slide Number Placeholder 4"/>
          <p:cNvSpPr>
            <a:spLocks noGrp="1"/>
          </p:cNvSpPr>
          <p:nvPr>
            <p:ph type="sldNum" sz="quarter" idx="12"/>
          </p:nvPr>
        </p:nvSpPr>
        <p:spPr/>
        <p:txBody>
          <a:bodyPr/>
          <a:lstStyle/>
          <a:p>
            <a:fld id="{A72D47AC-AF07-4D11-AE87-85CEADC574F3}" type="slidenum">
              <a:rPr lang="en-GB" altLang="en-US" smtClean="0"/>
              <a:pPr/>
              <a:t>‹#›</a:t>
            </a:fld>
            <a:endParaRPr lang="en-GB" altLang="en-US"/>
          </a:p>
        </p:txBody>
      </p:sp>
    </p:spTree>
    <p:extLst>
      <p:ext uri="{BB962C8B-B14F-4D97-AF65-F5344CB8AC3E}">
        <p14:creationId xmlns:p14="http://schemas.microsoft.com/office/powerpoint/2010/main" val="31106658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EACB65-DC50-6E45-80BF-5F749A59CEFE}" type="datetime1">
              <a:rPr lang="en-GB" altLang="en-US" smtClean="0"/>
              <a:t>02/05/2020</a:t>
            </a:fld>
            <a:endParaRPr lang="en-US" altLang="en-US"/>
          </a:p>
        </p:txBody>
      </p:sp>
      <p:sp>
        <p:nvSpPr>
          <p:cNvPr id="3" name="Footer Placeholder 2"/>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4" name="Slide Number Placeholder 3"/>
          <p:cNvSpPr>
            <a:spLocks noGrp="1"/>
          </p:cNvSpPr>
          <p:nvPr>
            <p:ph type="sldNum" sz="quarter" idx="12"/>
          </p:nvPr>
        </p:nvSpPr>
        <p:spPr/>
        <p:txBody>
          <a:bodyPr/>
          <a:lstStyle/>
          <a:p>
            <a:fld id="{3EE72D79-9A41-425F-B4D4-083E6DE5C704}" type="slidenum">
              <a:rPr lang="en-GB" altLang="en-US" smtClean="0"/>
              <a:pPr/>
              <a:t>‹#›</a:t>
            </a:fld>
            <a:endParaRPr lang="en-GB" altLang="en-US"/>
          </a:p>
        </p:txBody>
      </p:sp>
    </p:spTree>
    <p:extLst>
      <p:ext uri="{BB962C8B-B14F-4D97-AF65-F5344CB8AC3E}">
        <p14:creationId xmlns:p14="http://schemas.microsoft.com/office/powerpoint/2010/main" val="11052301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7"/>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7B557AE-1002-F343-BBE6-D911A6DA8689}"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p>
            <a:fld id="{80FB935F-2060-4D41-B42B-C7C48F79300A}" type="slidenum">
              <a:rPr lang="en-US" altLang="en-US" smtClean="0"/>
              <a:pPr/>
              <a:t>‹#›</a:t>
            </a:fld>
            <a:endParaRPr lang="en-US" altLang="en-US"/>
          </a:p>
        </p:txBody>
      </p:sp>
    </p:spTree>
    <p:extLst>
      <p:ext uri="{BB962C8B-B14F-4D97-AF65-F5344CB8AC3E}">
        <p14:creationId xmlns:p14="http://schemas.microsoft.com/office/powerpoint/2010/main" val="10731526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9BBD99-927B-F64A-900A-77A922D630E2}"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p>
            <a:fld id="{054E1636-EC47-4952-BA0A-EDB545CDB2F8}" type="slidenum">
              <a:rPr lang="en-GB" altLang="en-US" smtClean="0"/>
              <a:pPr/>
              <a:t>‹#›</a:t>
            </a:fld>
            <a:endParaRPr lang="en-GB" altLang="en-US"/>
          </a:p>
        </p:txBody>
      </p:sp>
    </p:spTree>
    <p:extLst>
      <p:ext uri="{BB962C8B-B14F-4D97-AF65-F5344CB8AC3E}">
        <p14:creationId xmlns:p14="http://schemas.microsoft.com/office/powerpoint/2010/main" val="383828452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1ACAE3E-16B9-AF4C-A583-20FACEEB163F}"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5B6F7191-E6AA-477F-A31F-30BDBC2389BF}" type="slidenum">
              <a:rPr lang="en-GB" altLang="en-US" smtClean="0"/>
              <a:pPr/>
              <a:t>‹#›</a:t>
            </a:fld>
            <a:endParaRPr lang="en-GB" altLang="en-US"/>
          </a:p>
        </p:txBody>
      </p:sp>
    </p:spTree>
    <p:extLst>
      <p:ext uri="{BB962C8B-B14F-4D97-AF65-F5344CB8AC3E}">
        <p14:creationId xmlns:p14="http://schemas.microsoft.com/office/powerpoint/2010/main" val="375418433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5"/>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5"/>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E9EEB6-6C8C-094A-A7AC-FAC532D15F2C}" type="datetime1">
              <a:rPr lang="en-GB" altLang="en-US" smtClean="0"/>
              <a:t>02/05/2020</a:t>
            </a:fld>
            <a:endParaRPr lang="en-US" altLang="en-US"/>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12"/>
          </p:nvPr>
        </p:nvSpPr>
        <p:spPr/>
        <p:txBody>
          <a:bodyPr/>
          <a:lstStyle/>
          <a:p>
            <a:fld id="{125887E0-D58B-4795-9C52-2F6DB0902C59}" type="slidenum">
              <a:rPr lang="en-GB" altLang="en-US" smtClean="0"/>
              <a:pPr/>
              <a:t>‹#›</a:t>
            </a:fld>
            <a:endParaRPr lang="en-GB" altLang="en-US"/>
          </a:p>
        </p:txBody>
      </p:sp>
    </p:spTree>
    <p:extLst>
      <p:ext uri="{BB962C8B-B14F-4D97-AF65-F5344CB8AC3E}">
        <p14:creationId xmlns:p14="http://schemas.microsoft.com/office/powerpoint/2010/main" val="795401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3817520C-528A-E64E-9759-8E649D9CD195}" type="datetime1">
              <a:rPr lang="en-GB" altLang="en-US" smtClean="0"/>
              <a:t>02/05/2020</a:t>
            </a:fld>
            <a:endParaRPr lang="en-US" altLang="en-US"/>
          </a:p>
        </p:txBody>
      </p:sp>
      <p:sp>
        <p:nvSpPr>
          <p:cNvPr id="3"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4" name="Slide Number Placeholder 5"/>
          <p:cNvSpPr>
            <a:spLocks noGrp="1"/>
          </p:cNvSpPr>
          <p:nvPr>
            <p:ph type="sldNum" sz="quarter" idx="12"/>
          </p:nvPr>
        </p:nvSpPr>
        <p:spPr/>
        <p:txBody>
          <a:bodyPr/>
          <a:lstStyle>
            <a:lvl1pPr>
              <a:defRPr/>
            </a:lvl1pPr>
          </a:lstStyle>
          <a:p>
            <a:fld id="{3EE72D79-9A41-425F-B4D4-083E6DE5C704}" type="slidenum">
              <a:rPr lang="en-GB" altLang="en-US"/>
              <a:pPr/>
              <a:t>‹#›</a:t>
            </a:fld>
            <a:endParaRPr lang="en-GB" altLang="en-US"/>
          </a:p>
        </p:txBody>
      </p:sp>
    </p:spTree>
    <p:extLst>
      <p:ext uri="{BB962C8B-B14F-4D97-AF65-F5344CB8AC3E}">
        <p14:creationId xmlns:p14="http://schemas.microsoft.com/office/powerpoint/2010/main" val="166823949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AndTx">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402169" y="228602"/>
            <a:ext cx="11347451" cy="1325563"/>
          </a:xfrm>
        </p:spPr>
        <p:txBody>
          <a:bodyPr/>
          <a:lstStyle/>
          <a:p>
            <a:r>
              <a:rPr lang="en-GB"/>
              <a:t>Click to edit Master title style</a:t>
            </a:r>
            <a:endParaRPr lang="en-US"/>
          </a:p>
        </p:txBody>
      </p:sp>
      <p:sp>
        <p:nvSpPr>
          <p:cNvPr id="3" name="Content Placeholder 2"/>
          <p:cNvSpPr>
            <a:spLocks noGrp="1"/>
          </p:cNvSpPr>
          <p:nvPr>
            <p:ph sz="half" idx="1"/>
          </p:nvPr>
        </p:nvSpPr>
        <p:spPr>
          <a:xfrm>
            <a:off x="402196" y="1676408"/>
            <a:ext cx="5592233" cy="44227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197629" y="1676408"/>
            <a:ext cx="5592233" cy="44227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3"/>
          <p:cNvSpPr>
            <a:spLocks noGrp="1"/>
          </p:cNvSpPr>
          <p:nvPr>
            <p:ph type="dt" sz="half" idx="10"/>
          </p:nvPr>
        </p:nvSpPr>
        <p:spPr/>
        <p:txBody>
          <a:bodyPr/>
          <a:lstStyle>
            <a:lvl1pPr>
              <a:defRPr/>
            </a:lvl1pPr>
          </a:lstStyle>
          <a:p>
            <a:fld id="{FB8817F9-9C87-7D4C-9188-3798EACD096D}" type="datetime1">
              <a:rPr lang="en-GB" altLang="en-US" smtClean="0"/>
              <a:t>02/05/2020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7" name="Slide Number Placeholder 5"/>
          <p:cNvSpPr>
            <a:spLocks noGrp="1"/>
          </p:cNvSpPr>
          <p:nvPr>
            <p:ph type="sldNum" sz="quarter" idx="12"/>
          </p:nvPr>
        </p:nvSpPr>
        <p:spPr/>
        <p:txBody>
          <a:bodyPr/>
          <a:lstStyle>
            <a:lvl1pPr>
              <a:defRPr/>
            </a:lvl1pPr>
          </a:lstStyle>
          <a:p>
            <a:fld id="{CE37081B-D454-4708-9943-4140D912BDB3}" type="slidenum">
              <a:rPr lang="en-US" altLang="en-US"/>
              <a:pPr/>
              <a:t>‹#›</a:t>
            </a:fld>
            <a:endParaRPr lang="en-US" altLang="en-US"/>
          </a:p>
        </p:txBody>
      </p:sp>
    </p:spTree>
    <p:extLst>
      <p:ext uri="{BB962C8B-B14F-4D97-AF65-F5344CB8AC3E}">
        <p14:creationId xmlns:p14="http://schemas.microsoft.com/office/powerpoint/2010/main" val="38246791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0"/>
            <a:ext cx="4011084"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4766733" y="27309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lvl1pPr>
              <a:defRPr/>
            </a:lvl1pPr>
          </a:lstStyle>
          <a:p>
            <a:fld id="{1FE6DD7E-02F5-3244-ACAA-5DF58B9A1E91}" type="datetime1">
              <a:rPr lang="en-GB" altLang="en-US" smtClean="0"/>
              <a:t>02/05/2020</a:t>
            </a:fld>
            <a:endParaRPr lang="en-US" altLang="en-US"/>
          </a:p>
        </p:txBody>
      </p:sp>
      <p:sp>
        <p:nvSpPr>
          <p:cNvPr id="6" name="Footer Placeholder 5"/>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7" name="Slide Number Placeholder 6"/>
          <p:cNvSpPr>
            <a:spLocks noGrp="1"/>
          </p:cNvSpPr>
          <p:nvPr>
            <p:ph type="sldNum" sz="quarter" idx="12"/>
          </p:nvPr>
        </p:nvSpPr>
        <p:spPr/>
        <p:txBody>
          <a:bodyPr/>
          <a:lstStyle>
            <a:lvl1pPr>
              <a:defRPr/>
            </a:lvl1pPr>
          </a:lstStyle>
          <a:p>
            <a:fld id="{80FB935F-2060-4D41-B42B-C7C48F79300A}" type="slidenum">
              <a:rPr lang="en-US" altLang="en-US"/>
              <a:pPr/>
              <a:t>‹#›</a:t>
            </a:fld>
            <a:endParaRPr lang="en-US" altLang="en-US"/>
          </a:p>
        </p:txBody>
      </p:sp>
    </p:spTree>
    <p:extLst>
      <p:ext uri="{BB962C8B-B14F-4D97-AF65-F5344CB8AC3E}">
        <p14:creationId xmlns:p14="http://schemas.microsoft.com/office/powerpoint/2010/main" val="4021890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3"/>
          <p:cNvSpPr>
            <a:spLocks noGrp="1"/>
          </p:cNvSpPr>
          <p:nvPr>
            <p:ph type="dt" sz="half" idx="10"/>
          </p:nvPr>
        </p:nvSpPr>
        <p:spPr/>
        <p:txBody>
          <a:bodyPr/>
          <a:lstStyle>
            <a:lvl1pPr>
              <a:defRPr/>
            </a:lvl1pPr>
          </a:lstStyle>
          <a:p>
            <a:fld id="{F56FB4ED-83BC-B644-B8A0-7AAA27D86DA1}" type="datetime1">
              <a:rPr lang="en-GB" altLang="en-US" smtClean="0"/>
              <a:t>02/05/2020</a:t>
            </a:fld>
            <a:endParaRPr lang="en-US" altLang="en-US"/>
          </a:p>
        </p:txBody>
      </p:sp>
      <p:sp>
        <p:nvSpPr>
          <p:cNvPr id="6" name="Footer Placeholder 4"/>
          <p:cNvSpPr>
            <a:spLocks noGrp="1"/>
          </p:cNvSpPr>
          <p:nvPr>
            <p:ph type="ftr" sz="quarter" idx="11"/>
          </p:nvPr>
        </p:nvSpPr>
        <p:spPr/>
        <p:txBody>
          <a:bodyPr/>
          <a:lstStyle>
            <a:lvl1pPr>
              <a:defRPr/>
            </a:lvl1pPr>
          </a:lstStyle>
          <a:p>
            <a:pPr>
              <a:defRPr/>
            </a:pPr>
            <a:r>
              <a:rPr lang="en-US">
                <a:solidFill>
                  <a:prstClr val="black">
                    <a:tint val="75000"/>
                  </a:prstClr>
                </a:solidFill>
              </a:rPr>
              <a:t>Copyrighted    Belmatt Healthcare Training</a:t>
            </a:r>
          </a:p>
        </p:txBody>
      </p:sp>
      <p:sp>
        <p:nvSpPr>
          <p:cNvPr id="7" name="Slide Number Placeholder 5"/>
          <p:cNvSpPr>
            <a:spLocks noGrp="1"/>
          </p:cNvSpPr>
          <p:nvPr>
            <p:ph type="sldNum" sz="quarter" idx="12"/>
          </p:nvPr>
        </p:nvSpPr>
        <p:spPr/>
        <p:txBody>
          <a:bodyPr/>
          <a:lstStyle>
            <a:lvl1pPr>
              <a:defRPr/>
            </a:lvl1pPr>
          </a:lstStyle>
          <a:p>
            <a:fld id="{054E1636-EC47-4952-BA0A-EDB545CDB2F8}" type="slidenum">
              <a:rPr lang="en-GB" altLang="en-US"/>
              <a:pPr/>
              <a:t>‹#›</a:t>
            </a:fld>
            <a:endParaRPr lang="en-GB" altLang="en-US"/>
          </a:p>
        </p:txBody>
      </p:sp>
    </p:spTree>
    <p:extLst>
      <p:ext uri="{BB962C8B-B14F-4D97-AF65-F5344CB8AC3E}">
        <p14:creationId xmlns:p14="http://schemas.microsoft.com/office/powerpoint/2010/main" val="2291269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GB" altLang="en-US"/>
              <a:t>Click to edit Master title style</a:t>
            </a:r>
            <a:endParaRPr lang="en-US" altLang="en-US"/>
          </a:p>
        </p:txBody>
      </p:sp>
      <p:sp>
        <p:nvSpPr>
          <p:cNvPr id="1027" name="Text Placeholder 2"/>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endParaRPr lang="en-US" altLang="en-US"/>
          </a:p>
        </p:txBody>
      </p:sp>
      <p:sp>
        <p:nvSpPr>
          <p:cNvPr id="4" name="Date Placeholder 3"/>
          <p:cNvSpPr>
            <a:spLocks noGrp="1"/>
          </p:cNvSpPr>
          <p:nvPr>
            <p:ph type="dt" sz="half" idx="2"/>
          </p:nvPr>
        </p:nvSpPr>
        <p:spPr>
          <a:xfrm>
            <a:off x="609600" y="6356393"/>
            <a:ext cx="28448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cs typeface="Arial" panose="020B0604020202020204" pitchFamily="34" charset="0"/>
              </a:defRPr>
            </a:lvl1pPr>
          </a:lstStyle>
          <a:p>
            <a:pPr fontAlgn="base">
              <a:spcBef>
                <a:spcPct val="0"/>
              </a:spcBef>
              <a:spcAft>
                <a:spcPct val="0"/>
              </a:spcAft>
            </a:pPr>
            <a:fld id="{E117B1DC-405F-AF47-A336-292B4321488E}" type="datetime1">
              <a:rPr lang="en-GB" altLang="en-US" smtClean="0">
                <a:latin typeface="Times New Roman" panose="02020603050405020304" pitchFamily="18" charset="0"/>
                <a:ea typeface="MS PGothic" panose="020B0600070205080204" pitchFamily="34" charset="-128"/>
              </a:rPr>
              <a:t>02/05/2020</a:t>
            </a:fld>
            <a:endParaRPr lang="en-US" altLang="en-US">
              <a:latin typeface="Times New Roman" panose="02020603050405020304" pitchFamily="18" charset="0"/>
              <a:ea typeface="MS PGothic" panose="020B0600070205080204" pitchFamily="34" charset="-128"/>
            </a:endParaRPr>
          </a:p>
        </p:txBody>
      </p:sp>
      <p:sp>
        <p:nvSpPr>
          <p:cNvPr id="5" name="Footer Placeholder 4"/>
          <p:cNvSpPr>
            <a:spLocks noGrp="1"/>
          </p:cNvSpPr>
          <p:nvPr>
            <p:ph type="ftr" sz="quarter" idx="3"/>
          </p:nvPr>
        </p:nvSpPr>
        <p:spPr>
          <a:xfrm>
            <a:off x="4165600" y="635639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Times New Roman" charset="0"/>
                <a:ea typeface="Arial" charset="0"/>
                <a:cs typeface="Arial" charset="0"/>
              </a:defRPr>
            </a:lvl1pPr>
          </a:lstStyle>
          <a:p>
            <a:pPr fontAlgn="base">
              <a:spcBef>
                <a:spcPct val="0"/>
              </a:spcBef>
              <a:spcAft>
                <a:spcPct val="0"/>
              </a:spcAft>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4"/>
          </p:nvPr>
        </p:nvSpPr>
        <p:spPr>
          <a:xfrm>
            <a:off x="8737600" y="6356393"/>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cs typeface="Arial" panose="020B0604020202020204" pitchFamily="34" charset="0"/>
              </a:defRPr>
            </a:lvl1pPr>
          </a:lstStyle>
          <a:p>
            <a:pPr fontAlgn="base">
              <a:spcBef>
                <a:spcPct val="0"/>
              </a:spcBef>
              <a:spcAft>
                <a:spcPct val="0"/>
              </a:spcAft>
            </a:pPr>
            <a:fld id="{46969F03-CEEE-420C-B877-27AF2E9ABF74}" type="slidenum">
              <a:rPr lang="en-GB" altLang="en-US">
                <a:latin typeface="Times New Roman" panose="02020603050405020304" pitchFamily="18" charset="0"/>
                <a:ea typeface="MS PGothic" panose="020B0600070205080204" pitchFamily="34" charset="-128"/>
              </a:rPr>
              <a:pPr fontAlgn="base">
                <a:spcBef>
                  <a:spcPct val="0"/>
                </a:spcBef>
                <a:spcAft>
                  <a:spcPct val="0"/>
                </a:spcAft>
              </a:pPr>
              <a:t>‹#›</a:t>
            </a:fld>
            <a:endParaRPr lang="en-GB"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085788774"/>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hf sldNum="0" hdr="0" dt="0"/>
  <p:txStyles>
    <p:titleStyle>
      <a:lvl1pPr algn="ctr" defTabSz="457200" rtl="0" eaLnBrk="0" fontAlgn="base" hangingPunct="0">
        <a:spcBef>
          <a:spcPct val="0"/>
        </a:spcBef>
        <a:spcAft>
          <a:spcPct val="0"/>
        </a:spcAft>
        <a:defRPr sz="4400" kern="1200">
          <a:solidFill>
            <a:schemeClr val="tx1"/>
          </a:solidFill>
          <a:latin typeface="+mj-lt"/>
          <a:ea typeface="MS PGothic" pitchFamily="34" charset="-128"/>
          <a:cs typeface="MS PGothic" charset="0"/>
        </a:defRPr>
      </a:lvl1pPr>
      <a:lvl2pPr algn="ctr" defTabSz="457200" rtl="0" eaLnBrk="0" fontAlgn="base" hangingPunct="0">
        <a:spcBef>
          <a:spcPct val="0"/>
        </a:spcBef>
        <a:spcAft>
          <a:spcPct val="0"/>
        </a:spcAft>
        <a:defRPr sz="4400">
          <a:solidFill>
            <a:schemeClr val="tx1"/>
          </a:solidFill>
          <a:latin typeface="Calibri" pitchFamily="-106" charset="0"/>
          <a:ea typeface="MS PGothic" pitchFamily="34" charset="-128"/>
          <a:cs typeface="MS PGothic" charset="0"/>
        </a:defRPr>
      </a:lvl2pPr>
      <a:lvl3pPr algn="ctr" defTabSz="457200" rtl="0" eaLnBrk="0" fontAlgn="base" hangingPunct="0">
        <a:spcBef>
          <a:spcPct val="0"/>
        </a:spcBef>
        <a:spcAft>
          <a:spcPct val="0"/>
        </a:spcAft>
        <a:defRPr sz="4400">
          <a:solidFill>
            <a:schemeClr val="tx1"/>
          </a:solidFill>
          <a:latin typeface="Calibri" pitchFamily="-106" charset="0"/>
          <a:ea typeface="MS PGothic" pitchFamily="34" charset="-128"/>
          <a:cs typeface="MS PGothic" charset="0"/>
        </a:defRPr>
      </a:lvl3pPr>
      <a:lvl4pPr algn="ctr" defTabSz="457200" rtl="0" eaLnBrk="0" fontAlgn="base" hangingPunct="0">
        <a:spcBef>
          <a:spcPct val="0"/>
        </a:spcBef>
        <a:spcAft>
          <a:spcPct val="0"/>
        </a:spcAft>
        <a:defRPr sz="4400">
          <a:solidFill>
            <a:schemeClr val="tx1"/>
          </a:solidFill>
          <a:latin typeface="Calibri" pitchFamily="-106" charset="0"/>
          <a:ea typeface="MS PGothic" pitchFamily="34" charset="-128"/>
          <a:cs typeface="MS PGothic" charset="0"/>
        </a:defRPr>
      </a:lvl4pPr>
      <a:lvl5pPr algn="ctr" defTabSz="457200" rtl="0" eaLnBrk="0" fontAlgn="base" hangingPunct="0">
        <a:spcBef>
          <a:spcPct val="0"/>
        </a:spcBef>
        <a:spcAft>
          <a:spcPct val="0"/>
        </a:spcAft>
        <a:defRPr sz="4400">
          <a:solidFill>
            <a:schemeClr val="tx1"/>
          </a:solidFill>
          <a:latin typeface="Calibri" pitchFamily="-106" charset="0"/>
          <a:ea typeface="MS PGothic" pitchFamily="34" charset="-128"/>
          <a:cs typeface="MS PGothic" charset="0"/>
        </a:defRPr>
      </a:lvl5pPr>
      <a:lvl6pPr marL="4572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6pPr>
      <a:lvl7pPr marL="9144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7pPr>
      <a:lvl8pPr marL="13716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8pPr>
      <a:lvl9pPr marL="1828800" algn="ctr" defTabSz="457200" rtl="0" fontAlgn="base">
        <a:spcBef>
          <a:spcPct val="0"/>
        </a:spcBef>
        <a:spcAft>
          <a:spcPct val="0"/>
        </a:spcAft>
        <a:defRPr sz="4400">
          <a:solidFill>
            <a:schemeClr val="tx1"/>
          </a:solidFill>
          <a:latin typeface="Calibri" pitchFamily="-106" charset="0"/>
          <a:ea typeface="ＭＳ Ｐゴシック" pitchFamily="-106" charset="-128"/>
          <a:cs typeface="ＭＳ Ｐゴシック" pitchFamily="-106"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itchFamily="34" charset="-128"/>
          <a:cs typeface="MS PGothic" charset="0"/>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S PGothic" charset="0"/>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S PGothic"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S PGothic" charset="0"/>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8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F150FF-FA0A-1040-B893-DEB730C40B6D}" type="datetime1">
              <a:rPr lang="en-GB" smtClean="0"/>
              <a:t>02/05/2020</a:t>
            </a:fld>
            <a:endParaRPr lang="en-GB"/>
          </a:p>
        </p:txBody>
      </p:sp>
      <p:sp>
        <p:nvSpPr>
          <p:cNvPr id="5" name="Footer Placeholder 4"/>
          <p:cNvSpPr>
            <a:spLocks noGrp="1"/>
          </p:cNvSpPr>
          <p:nvPr>
            <p:ph type="ftr" sz="quarter" idx="3"/>
          </p:nvPr>
        </p:nvSpPr>
        <p:spPr>
          <a:xfrm>
            <a:off x="4165600" y="635638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Copyrighted    Belmatt Healthcare Training</a:t>
            </a:r>
          </a:p>
        </p:txBody>
      </p:sp>
      <p:sp>
        <p:nvSpPr>
          <p:cNvPr id="6" name="Slide Number Placeholder 5"/>
          <p:cNvSpPr>
            <a:spLocks noGrp="1"/>
          </p:cNvSpPr>
          <p:nvPr>
            <p:ph type="sldNum" sz="quarter" idx="4"/>
          </p:nvPr>
        </p:nvSpPr>
        <p:spPr>
          <a:xfrm>
            <a:off x="8737600" y="635638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22F583-EA27-4577-8DF4-AA0243BB2446}" type="slidenum">
              <a:rPr lang="en-GB" smtClean="0"/>
              <a:t>‹#›</a:t>
            </a:fld>
            <a:endParaRPr lang="en-GB"/>
          </a:p>
        </p:txBody>
      </p:sp>
    </p:spTree>
    <p:extLst>
      <p:ext uri="{BB962C8B-B14F-4D97-AF65-F5344CB8AC3E}">
        <p14:creationId xmlns:p14="http://schemas.microsoft.com/office/powerpoint/2010/main" val="354665721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2"/>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pPr fontAlgn="base">
              <a:spcBef>
                <a:spcPct val="0"/>
              </a:spcBef>
              <a:spcAft>
                <a:spcPct val="0"/>
              </a:spcAft>
            </a:pPr>
            <a:fld id="{D4647D0A-9B85-DE45-B4B4-6709D1ED28DA}" type="datetime1">
              <a:rPr lang="en-GB" altLang="en-US" smtClean="0">
                <a:latin typeface="Times New Roman" panose="02020603050405020304" pitchFamily="18" charset="0"/>
                <a:ea typeface="MS PGothic" panose="020B0600070205080204" pitchFamily="34" charset="-128"/>
              </a:rPr>
              <a:t>02/05/2020</a:t>
            </a:fld>
            <a:endParaRPr lang="en-US" altLang="en-US">
              <a:latin typeface="Times New Roman" panose="02020603050405020304" pitchFamily="18" charset="0"/>
              <a:ea typeface="MS PGothic" panose="020B0600070205080204" pitchFamily="34" charset="-128"/>
            </a:endParaRPr>
          </a:p>
        </p:txBody>
      </p:sp>
      <p:sp>
        <p:nvSpPr>
          <p:cNvPr id="5" name="Footer Placeholder 4"/>
          <p:cNvSpPr>
            <a:spLocks noGrp="1"/>
          </p:cNvSpPr>
          <p:nvPr>
            <p:ph type="ftr" sz="quarter" idx="3"/>
          </p:nvPr>
        </p:nvSpPr>
        <p:spPr>
          <a:xfrm>
            <a:off x="609600" y="6492906"/>
            <a:ext cx="4572000" cy="283845"/>
          </a:xfrm>
          <a:prstGeom prst="rect">
            <a:avLst/>
          </a:prstGeom>
        </p:spPr>
        <p:txBody>
          <a:bodyPr vert="horz" lIns="91440" tIns="45720" rIns="91440" bIns="45720" rtlCol="0" anchor="t"/>
          <a:lstStyle>
            <a:lvl1pPr algn="l">
              <a:defRPr sz="1000">
                <a:solidFill>
                  <a:schemeClr val="tx1"/>
                </a:solidFill>
              </a:defRPr>
            </a:lvl1pPr>
          </a:lstStyle>
          <a:p>
            <a:pPr fontAlgn="base">
              <a:spcBef>
                <a:spcPct val="0"/>
              </a:spcBef>
              <a:spcAft>
                <a:spcPct val="0"/>
              </a:spcAft>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4"/>
          </p:nvPr>
        </p:nvSpPr>
        <p:spPr>
          <a:xfrm rot="16200000">
            <a:off x="11189144" y="5824674"/>
            <a:ext cx="1315721" cy="486833"/>
          </a:xfrm>
          <a:prstGeom prst="rect">
            <a:avLst/>
          </a:prstGeom>
        </p:spPr>
        <p:txBody>
          <a:bodyPr vert="horz" lIns="91440" tIns="45720" rIns="91440" bIns="45720" rtlCol="0" anchor="ctr"/>
          <a:lstStyle>
            <a:lvl1pPr algn="l">
              <a:defRPr sz="2400" b="1">
                <a:solidFill>
                  <a:schemeClr val="tx2"/>
                </a:solidFill>
              </a:defRPr>
            </a:lvl1pPr>
          </a:lstStyle>
          <a:p>
            <a:pPr fontAlgn="base">
              <a:spcBef>
                <a:spcPct val="0"/>
              </a:spcBef>
              <a:spcAft>
                <a:spcPct val="0"/>
              </a:spcAft>
            </a:pPr>
            <a:fld id="{46969F03-CEEE-420C-B877-27AF2E9ABF74}" type="slidenum">
              <a:rPr lang="en-GB" altLang="en-US" smtClean="0">
                <a:latin typeface="Times New Roman" panose="02020603050405020304" pitchFamily="18" charset="0"/>
                <a:ea typeface="MS PGothic" panose="020B0600070205080204" pitchFamily="34" charset="-128"/>
              </a:rPr>
              <a:pPr fontAlgn="base">
                <a:spcBef>
                  <a:spcPct val="0"/>
                </a:spcBef>
                <a:spcAft>
                  <a:spcPct val="0"/>
                </a:spcAft>
              </a:pPr>
              <a:t>‹#›</a:t>
            </a:fld>
            <a:endParaRPr lang="en-GB" altLang="en-US">
              <a:latin typeface="Times New Roman" panose="02020603050405020304" pitchFamily="18" charset="0"/>
              <a:ea typeface="MS PGothic" panose="020B0600070205080204" pitchFamily="34" charset="-128"/>
            </a:endParaRPr>
          </a:p>
        </p:txBody>
      </p:sp>
      <p:sp>
        <p:nvSpPr>
          <p:cNvPr id="7" name="Rectangle 6"/>
          <p:cNvSpPr/>
          <p:nvPr/>
        </p:nvSpPr>
        <p:spPr>
          <a:xfrm>
            <a:off x="12001500"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2001500"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sldNum="0"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7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A0826716-401B-E143-B4C7-B6266E9EAAFA}" type="datetime1">
              <a:rPr lang="en-GB" altLang="en-US" smtClean="0">
                <a:latin typeface="Times New Roman" panose="02020603050405020304" pitchFamily="18" charset="0"/>
                <a:ea typeface="MS PGothic" panose="020B0600070205080204" pitchFamily="34" charset="-128"/>
              </a:rPr>
              <a:t>02/05/2020</a:t>
            </a:fld>
            <a:endParaRPr lang="en-US" altLang="en-US">
              <a:latin typeface="Times New Roman" panose="02020603050405020304" pitchFamily="18" charset="0"/>
              <a:ea typeface="MS PGothic" panose="020B0600070205080204" pitchFamily="34" charset="-128"/>
            </a:endParaRPr>
          </a:p>
        </p:txBody>
      </p:sp>
      <p:sp>
        <p:nvSpPr>
          <p:cNvPr id="5" name="Footer Placeholder 4"/>
          <p:cNvSpPr>
            <a:spLocks noGrp="1"/>
          </p:cNvSpPr>
          <p:nvPr>
            <p:ph type="ftr" sz="quarter" idx="3"/>
          </p:nvPr>
        </p:nvSpPr>
        <p:spPr>
          <a:xfrm>
            <a:off x="4165600" y="635637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4"/>
          </p:nvPr>
        </p:nvSpPr>
        <p:spPr>
          <a:xfrm>
            <a:off x="8737600" y="635637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6969F03-CEEE-420C-B877-27AF2E9ABF74}" type="slidenum">
              <a:rPr lang="en-GB" altLang="en-US" smtClean="0">
                <a:latin typeface="Times New Roman" panose="02020603050405020304" pitchFamily="18" charset="0"/>
                <a:ea typeface="MS PGothic" panose="020B0600070205080204" pitchFamily="34" charset="-128"/>
              </a:rPr>
              <a:pPr fontAlgn="base">
                <a:spcBef>
                  <a:spcPct val="0"/>
                </a:spcBef>
                <a:spcAft>
                  <a:spcPct val="0"/>
                </a:spcAft>
              </a:pPr>
              <a:t>‹#›</a:t>
            </a:fld>
            <a:endParaRPr lang="en-GB"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54665721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6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0AB4D29B-8A49-F347-8ED9-00EA8EC9C0B1}" type="datetime1">
              <a:rPr lang="en-GB" altLang="en-US" smtClean="0">
                <a:latin typeface="Times New Roman" panose="02020603050405020304" pitchFamily="18" charset="0"/>
                <a:ea typeface="MS PGothic" panose="020B0600070205080204" pitchFamily="34" charset="-128"/>
              </a:rPr>
              <a:t>02/05/2020</a:t>
            </a:fld>
            <a:endParaRPr lang="en-US" altLang="en-US">
              <a:latin typeface="Times New Roman" panose="02020603050405020304" pitchFamily="18" charset="0"/>
              <a:ea typeface="MS PGothic" panose="020B0600070205080204" pitchFamily="34" charset="-128"/>
            </a:endParaRPr>
          </a:p>
        </p:txBody>
      </p:sp>
      <p:sp>
        <p:nvSpPr>
          <p:cNvPr id="5" name="Footer Placeholder 4"/>
          <p:cNvSpPr>
            <a:spLocks noGrp="1"/>
          </p:cNvSpPr>
          <p:nvPr>
            <p:ph type="ftr" sz="quarter" idx="3"/>
          </p:nvPr>
        </p:nvSpPr>
        <p:spPr>
          <a:xfrm>
            <a:off x="4165600" y="635636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4"/>
          </p:nvPr>
        </p:nvSpPr>
        <p:spPr>
          <a:xfrm>
            <a:off x="8737600" y="635636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6969F03-CEEE-420C-B877-27AF2E9ABF74}" type="slidenum">
              <a:rPr lang="en-GB" altLang="en-US" smtClean="0">
                <a:latin typeface="Times New Roman" panose="02020603050405020304" pitchFamily="18" charset="0"/>
                <a:ea typeface="MS PGothic" panose="020B0600070205080204" pitchFamily="34" charset="-128"/>
              </a:rPr>
              <a:pPr fontAlgn="base">
                <a:spcBef>
                  <a:spcPct val="0"/>
                </a:spcBef>
                <a:spcAft>
                  <a:spcPct val="0"/>
                </a:spcAft>
              </a:pPr>
              <a:t>‹#›</a:t>
            </a:fld>
            <a:endParaRPr lang="en-GB"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546657219"/>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6"/>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7"/>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base">
              <a:spcBef>
                <a:spcPct val="0"/>
              </a:spcBef>
              <a:spcAft>
                <a:spcPct val="0"/>
              </a:spcAft>
            </a:pPr>
            <a:fld id="{AB29B2B1-B511-004A-B239-5EAA7FF7E2E5}" type="datetime1">
              <a:rPr lang="en-GB" altLang="en-US" smtClean="0">
                <a:latin typeface="Times New Roman" panose="02020603050405020304" pitchFamily="18" charset="0"/>
                <a:ea typeface="MS PGothic" panose="020B0600070205080204" pitchFamily="34" charset="-128"/>
              </a:rPr>
              <a:t>02/05/2020</a:t>
            </a:fld>
            <a:endParaRPr lang="en-US" altLang="en-US">
              <a:latin typeface="Times New Roman" panose="02020603050405020304" pitchFamily="18" charset="0"/>
              <a:ea typeface="MS PGothic" panose="020B0600070205080204" pitchFamily="34" charset="-128"/>
            </a:endParaRPr>
          </a:p>
        </p:txBody>
      </p:sp>
      <p:sp>
        <p:nvSpPr>
          <p:cNvPr id="5" name="Footer Placeholder 4"/>
          <p:cNvSpPr>
            <a:spLocks noGrp="1"/>
          </p:cNvSpPr>
          <p:nvPr>
            <p:ph type="ftr" sz="quarter" idx="3"/>
          </p:nvPr>
        </p:nvSpPr>
        <p:spPr>
          <a:xfrm>
            <a:off x="4165600" y="6356357"/>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base">
              <a:spcBef>
                <a:spcPct val="0"/>
              </a:spcBef>
              <a:spcAft>
                <a:spcPct val="0"/>
              </a:spcAft>
              <a:defRPr/>
            </a:pPr>
            <a:r>
              <a:rPr lang="en-US">
                <a:solidFill>
                  <a:prstClr val="black">
                    <a:tint val="75000"/>
                  </a:prstClr>
                </a:solidFill>
              </a:rPr>
              <a:t>Copyrighted    Belmatt Healthcare Training</a:t>
            </a:r>
          </a:p>
        </p:txBody>
      </p:sp>
      <p:sp>
        <p:nvSpPr>
          <p:cNvPr id="6" name="Slide Number Placeholder 5"/>
          <p:cNvSpPr>
            <a:spLocks noGrp="1"/>
          </p:cNvSpPr>
          <p:nvPr>
            <p:ph type="sldNum" sz="quarter" idx="4"/>
          </p:nvPr>
        </p:nvSpPr>
        <p:spPr>
          <a:xfrm>
            <a:off x="8737600" y="6356357"/>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base">
              <a:spcBef>
                <a:spcPct val="0"/>
              </a:spcBef>
              <a:spcAft>
                <a:spcPct val="0"/>
              </a:spcAft>
            </a:pPr>
            <a:fld id="{46969F03-CEEE-420C-B877-27AF2E9ABF74}" type="slidenum">
              <a:rPr lang="en-GB" altLang="en-US" smtClean="0">
                <a:latin typeface="Times New Roman" panose="02020603050405020304" pitchFamily="18" charset="0"/>
                <a:ea typeface="MS PGothic" panose="020B0600070205080204" pitchFamily="34" charset="-128"/>
              </a:rPr>
              <a:pPr fontAlgn="base">
                <a:spcBef>
                  <a:spcPct val="0"/>
                </a:spcBef>
                <a:spcAft>
                  <a:spcPct val="0"/>
                </a:spcAft>
              </a:pPr>
              <a:t>‹#›</a:t>
            </a:fld>
            <a:endParaRPr lang="en-GB"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546657219"/>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11.jpe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hyperlink" Target="https://cks.nice.org.uk/eczema-atopic%23!references/1337987" TargetMode="External"/><Relationship Id="rId4"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hyperlink" Target="https://cks.nice.org.uk/eczema-atopic%23!references/1337987" TargetMode="Externa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hyperlink" Target="https://cks.nice.org.uk/eczema-atopic%23!references/1337987" TargetMode="External"/><Relationship Id="rId4" Type="http://schemas.openxmlformats.org/officeDocument/2006/relationships/hyperlink" Target="https://bnf.nice.org.uk/" TargetMode="Externa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3.png"/><Relationship Id="rId4" Type="http://schemas.openxmlformats.org/officeDocument/2006/relationships/image" Target="../media/image27.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3.png"/><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6.xml"/><Relationship Id="rId7" Type="http://schemas.openxmlformats.org/officeDocument/2006/relationships/image" Target="../media/image38.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3.png"/><Relationship Id="rId5" Type="http://schemas.openxmlformats.org/officeDocument/2006/relationships/image" Target="../media/image40.png"/><Relationship Id="rId4" Type="http://schemas.openxmlformats.org/officeDocument/2006/relationships/image" Target="../media/image3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0.m4a"/><Relationship Id="rId1" Type="http://schemas.microsoft.com/office/2007/relationships/media" Target="../media/media40.m4a"/><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1.m4a"/><Relationship Id="rId1" Type="http://schemas.microsoft.com/office/2007/relationships/media" Target="../media/media41.m4a"/><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hyperlink" Target="https://www.dermnetnz.org/topics/vulvovaginal-candidiasis/" TargetMode="External"/><Relationship Id="rId3" Type="http://schemas.openxmlformats.org/officeDocument/2006/relationships/slideLayout" Target="../slideLayouts/slideLayout16.xml"/><Relationship Id="rId7" Type="http://schemas.openxmlformats.org/officeDocument/2006/relationships/hyperlink" Target="https://www.dermnetnz.org/topics/tinea-manuum/" TargetMode="External"/><Relationship Id="rId12" Type="http://schemas.openxmlformats.org/officeDocument/2006/relationships/image" Target="../media/image3.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hyperlink" Target="https://www.dermnetnz.org/topics/tinea-pedis/" TargetMode="External"/><Relationship Id="rId11" Type="http://schemas.openxmlformats.org/officeDocument/2006/relationships/hyperlink" Target="https://www.dermnetnz.org/topics/pityriasis-versicolor/" TargetMode="External"/><Relationship Id="rId5" Type="http://schemas.openxmlformats.org/officeDocument/2006/relationships/hyperlink" Target="https://www.dermnetnz.org/topics/tinea-cruris/" TargetMode="External"/><Relationship Id="rId10" Type="http://schemas.openxmlformats.org/officeDocument/2006/relationships/hyperlink" Target="https://www.dermnetnz.org/topics/fungal-nail-infections/" TargetMode="External"/><Relationship Id="rId4" Type="http://schemas.openxmlformats.org/officeDocument/2006/relationships/hyperlink" Target="https://www.dermnetnz.org/topics/tinea-corporis/" TargetMode="External"/><Relationship Id="rId9" Type="http://schemas.openxmlformats.org/officeDocument/2006/relationships/hyperlink" Target="https://www.dermnetnz.org/topics/oral-candidiasi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3.m4a"/><Relationship Id="rId1" Type="http://schemas.microsoft.com/office/2007/relationships/media" Target="../media/media43.m4a"/><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3.png"/><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3.png"/><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hyperlink" Target="https://cks.nice.org.uk/topic-under-review" TargetMode="External"/><Relationship Id="rId5" Type="http://schemas.openxmlformats.org/officeDocument/2006/relationships/hyperlink" Target="https://cks.nice.org.uk/scabies" TargetMode="External"/><Relationship Id="rId4" Type="http://schemas.openxmlformats.org/officeDocument/2006/relationships/hyperlink" Target="https://cks.nice.org.uk/eczema-atopic" TargetMode="Externa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3.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7.m4a"/><Relationship Id="rId1" Type="http://schemas.microsoft.com/office/2007/relationships/media" Target="../media/media47.m4a"/><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8.m4a"/><Relationship Id="rId1" Type="http://schemas.microsoft.com/office/2007/relationships/media" Target="../media/media48.m4a"/><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3.png"/><Relationship Id="rId5" Type="http://schemas.openxmlformats.org/officeDocument/2006/relationships/image" Target="../media/image48.png"/><Relationship Id="rId4" Type="http://schemas.openxmlformats.org/officeDocument/2006/relationships/image" Target="../media/image47.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0.m4a"/><Relationship Id="rId1" Type="http://schemas.microsoft.com/office/2007/relationships/media" Target="../media/media50.m4a"/><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1.m4a"/><Relationship Id="rId1" Type="http://schemas.microsoft.com/office/2007/relationships/media" Target="../media/media51.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2.m4a"/><Relationship Id="rId1" Type="http://schemas.microsoft.com/office/2007/relationships/media" Target="../media/media52.m4a"/><Relationship Id="rId5" Type="http://schemas.openxmlformats.org/officeDocument/2006/relationships/image" Target="../media/image3.png"/><Relationship Id="rId4" Type="http://schemas.openxmlformats.org/officeDocument/2006/relationships/image" Target="../media/image49.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3.m4a"/><Relationship Id="rId1" Type="http://schemas.microsoft.com/office/2007/relationships/media" Target="../media/media53.m4a"/><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4.m4a"/><Relationship Id="rId1" Type="http://schemas.microsoft.com/office/2007/relationships/media" Target="../media/media54.m4a"/><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5.m4a"/><Relationship Id="rId1" Type="http://schemas.microsoft.com/office/2007/relationships/media" Target="../media/media55.m4a"/><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6.m4a"/><Relationship Id="rId1" Type="http://schemas.microsoft.com/office/2007/relationships/media" Target="../media/media5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Essential Dermatology</a:t>
            </a:r>
          </a:p>
        </p:txBody>
      </p:sp>
      <p:sp>
        <p:nvSpPr>
          <p:cNvPr id="3" name="Subtitle 2"/>
          <p:cNvSpPr>
            <a:spLocks noGrp="1"/>
          </p:cNvSpPr>
          <p:nvPr>
            <p:ph type="subTitle" idx="1"/>
          </p:nvPr>
        </p:nvSpPr>
        <p:spPr/>
        <p:txBody>
          <a:bodyPr>
            <a:normAutofit/>
          </a:bodyPr>
          <a:lstStyle/>
          <a:p>
            <a:endParaRPr lang="en-GB" dirty="0"/>
          </a:p>
          <a:p>
            <a:r>
              <a:rPr lang="en-GB" dirty="0"/>
              <a:t> Kirsty Armstrong</a:t>
            </a:r>
          </a:p>
          <a:p>
            <a:r>
              <a:rPr lang="en-GB" dirty="0"/>
              <a:t>ANP in OOH, Expert Witness</a:t>
            </a:r>
          </a:p>
        </p:txBody>
      </p:sp>
      <p:sp>
        <p:nvSpPr>
          <p:cNvPr id="5" name="Footer Placeholder 4"/>
          <p:cNvSpPr>
            <a:spLocks noGrp="1"/>
          </p:cNvSpPr>
          <p:nvPr>
            <p:ph type="ftr" sz="quarter" idx="11"/>
          </p:nvPr>
        </p:nvSpPr>
        <p:spPr/>
        <p:txBody>
          <a:bodyPr/>
          <a:lstStyle/>
          <a:p>
            <a:r>
              <a:rPr lang="en-GB"/>
              <a:t>Copyrighted    Belmatt Healthcare Training</a:t>
            </a:r>
          </a:p>
        </p:txBody>
      </p:sp>
      <p:pic>
        <p:nvPicPr>
          <p:cNvPr id="4" name="Picture 3" descr="belmatt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755" y="804718"/>
            <a:ext cx="3054096" cy="1584960"/>
          </a:xfrm>
          <a:prstGeom prst="rect">
            <a:avLst/>
          </a:prstGeom>
        </p:spPr>
      </p:pic>
      <p:pic>
        <p:nvPicPr>
          <p:cNvPr id="7" name="Recorded Sound">
            <a:hlinkClick r:id="" action="ppaction://media"/>
            <a:extLst>
              <a:ext uri="{FF2B5EF4-FFF2-40B4-BE49-F238E27FC236}">
                <a16:creationId xmlns:a16="http://schemas.microsoft.com/office/drawing/2014/main" id="{BF8A7916-3AAF-40F4-857B-86F353B768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46364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07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rrowheads="1"/>
          </p:cNvSpPr>
          <p:nvPr>
            <p:ph type="title"/>
          </p:nvPr>
        </p:nvSpPr>
        <p:spPr/>
        <p:txBody>
          <a:bodyPr/>
          <a:lstStyle/>
          <a:p>
            <a:pPr eaLnBrk="1" hangingPunct="1"/>
            <a:r>
              <a:rPr lang="en-AU" altLang="en-US"/>
              <a:t>Nodule (≥ 5mm)</a:t>
            </a:r>
          </a:p>
        </p:txBody>
      </p:sp>
      <p:pic>
        <p:nvPicPr>
          <p:cNvPr id="36866" name="Picture 3"/>
          <p:cNvPicPr>
            <a:picLocks noGrp="1" noChangeAspect="1" noChangeArrowheads="1"/>
          </p:cNvPicPr>
          <p:nvPr>
            <p:ph sz="half" idx="1"/>
          </p:nvPr>
        </p:nvPicPr>
        <p:blipFill>
          <a:blip r:embed="rId5" cstate="print">
            <a:extLst>
              <a:ext uri="{28A0092B-C50C-407E-A947-70E740481C1C}">
                <a14:useLocalDpi xmlns:a14="http://schemas.microsoft.com/office/drawing/2010/main" val="0"/>
              </a:ext>
            </a:extLst>
          </a:blip>
          <a:srcRect/>
          <a:stretch>
            <a:fillRect/>
          </a:stretch>
        </p:blipFill>
        <p:spPr>
          <a:xfrm>
            <a:off x="1825653" y="1676400"/>
            <a:ext cx="4186239" cy="2457450"/>
          </a:xfrm>
        </p:spPr>
      </p:pic>
      <p:sp>
        <p:nvSpPr>
          <p:cNvPr id="36867" name="Rectangle 4"/>
          <p:cNvSpPr>
            <a:spLocks noGrp="1" noRot="1" noChangeArrowheads="1"/>
          </p:cNvSpPr>
          <p:nvPr>
            <p:ph type="body" sz="half" idx="2"/>
          </p:nvPr>
        </p:nvSpPr>
        <p:spPr>
          <a:xfrm>
            <a:off x="6180140" y="1676408"/>
            <a:ext cx="4186237" cy="4422775"/>
          </a:xfrm>
        </p:spPr>
        <p:txBody>
          <a:bodyPr/>
          <a:lstStyle/>
          <a:p>
            <a:pPr eaLnBrk="1" hangingPunct="1"/>
            <a:r>
              <a:rPr lang="en-US" altLang="en-US" sz="2800"/>
              <a:t>Raised above skin level</a:t>
            </a:r>
          </a:p>
          <a:p>
            <a:pPr eaLnBrk="1" hangingPunct="1"/>
            <a:r>
              <a:rPr lang="en-US" altLang="en-US" sz="2800"/>
              <a:t>Palpable (larger than papule </a:t>
            </a:r>
            <a:r>
              <a:rPr lang="en-AU" altLang="en-US" sz="2800"/>
              <a:t>≥</a:t>
            </a:r>
            <a:r>
              <a:rPr lang="en-US" altLang="en-US" sz="2800"/>
              <a:t>5mm)</a:t>
            </a:r>
          </a:p>
          <a:p>
            <a:pPr eaLnBrk="1" hangingPunct="1"/>
            <a:r>
              <a:rPr lang="en-US" altLang="en-US" sz="2800"/>
              <a:t>Can involve any or all layers of the skin</a:t>
            </a:r>
          </a:p>
          <a:p>
            <a:pPr eaLnBrk="1" hangingPunct="1"/>
            <a:r>
              <a:rPr lang="en-US" altLang="en-US" sz="2800"/>
              <a:t>E.g. skin cancer such as Basal Cell Cancer, Squamous Cell Cancer</a:t>
            </a:r>
          </a:p>
        </p:txBody>
      </p:sp>
      <p:sp>
        <p:nvSpPr>
          <p:cNvPr id="2" name="Footer Placeholder 1"/>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pic>
        <p:nvPicPr>
          <p:cNvPr id="3" name="Recorded Sound">
            <a:hlinkClick r:id="" action="ppaction://media"/>
            <a:extLst>
              <a:ext uri="{FF2B5EF4-FFF2-40B4-BE49-F238E27FC236}">
                <a16:creationId xmlns:a16="http://schemas.microsoft.com/office/drawing/2014/main" id="{453DF364-6A30-4FF7-BAEC-B843CB2805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0670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4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AB41-2D03-4068-8605-7BF3699ED5A7}"/>
              </a:ext>
            </a:extLst>
          </p:cNvPr>
          <p:cNvSpPr>
            <a:spLocks noGrp="1"/>
          </p:cNvSpPr>
          <p:nvPr>
            <p:ph type="title"/>
          </p:nvPr>
        </p:nvSpPr>
        <p:spPr/>
        <p:txBody>
          <a:bodyPr/>
          <a:lstStyle/>
          <a:p>
            <a:r>
              <a:rPr lang="en-GB" dirty="0"/>
              <a:t>Nodules-BCC</a:t>
            </a:r>
          </a:p>
        </p:txBody>
      </p:sp>
      <p:sp>
        <p:nvSpPr>
          <p:cNvPr id="4" name="Text Placeholder 3">
            <a:extLst>
              <a:ext uri="{FF2B5EF4-FFF2-40B4-BE49-F238E27FC236}">
                <a16:creationId xmlns:a16="http://schemas.microsoft.com/office/drawing/2014/main" id="{5386E333-4B7C-4C47-8B5C-07727BE11CCB}"/>
              </a:ext>
            </a:extLst>
          </p:cNvPr>
          <p:cNvSpPr>
            <a:spLocks noGrp="1"/>
          </p:cNvSpPr>
          <p:nvPr>
            <p:ph type="body" sz="half" idx="2"/>
          </p:nvPr>
        </p:nvSpPr>
        <p:spPr/>
        <p:txBody>
          <a:bodyPr/>
          <a:lstStyle/>
          <a:p>
            <a:endParaRPr lang="en-GB"/>
          </a:p>
        </p:txBody>
      </p:sp>
      <p:sp>
        <p:nvSpPr>
          <p:cNvPr id="5" name="Footer Placeholder 4">
            <a:extLst>
              <a:ext uri="{FF2B5EF4-FFF2-40B4-BE49-F238E27FC236}">
                <a16:creationId xmlns:a16="http://schemas.microsoft.com/office/drawing/2014/main" id="{31C7F5DE-B0BF-463C-BA9E-DE9B40FF9937}"/>
              </a:ext>
            </a:extLst>
          </p:cNvPr>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
        <p:nvSpPr>
          <p:cNvPr id="6" name="Content Placeholder 5">
            <a:extLst>
              <a:ext uri="{FF2B5EF4-FFF2-40B4-BE49-F238E27FC236}">
                <a16:creationId xmlns:a16="http://schemas.microsoft.com/office/drawing/2014/main" id="{7D6ED062-6B1D-471A-A30D-403FE62298C1}"/>
              </a:ext>
            </a:extLst>
          </p:cNvPr>
          <p:cNvSpPr>
            <a:spLocks noGrp="1"/>
          </p:cNvSpPr>
          <p:nvPr>
            <p:ph sz="half" idx="1"/>
          </p:nvPr>
        </p:nvSpPr>
        <p:spPr>
          <a:xfrm>
            <a:off x="592844" y="2079202"/>
            <a:ext cx="5068920" cy="4108656"/>
          </a:xfrm>
        </p:spPr>
        <p:txBody>
          <a:bodyPr/>
          <a:lstStyle/>
          <a:p>
            <a:pPr marL="0" indent="0">
              <a:buNone/>
            </a:pPr>
            <a:endParaRPr lang="en-GB" dirty="0"/>
          </a:p>
          <a:p>
            <a:endParaRPr lang="en-GB" dirty="0"/>
          </a:p>
        </p:txBody>
      </p:sp>
      <p:pic>
        <p:nvPicPr>
          <p:cNvPr id="3076" name="Picture 4" descr="Related image">
            <a:extLst>
              <a:ext uri="{FF2B5EF4-FFF2-40B4-BE49-F238E27FC236}">
                <a16:creationId xmlns:a16="http://schemas.microsoft.com/office/drawing/2014/main" id="{5245A525-A8C9-45CE-A586-C1E763A46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658" y="2162787"/>
            <a:ext cx="6270077" cy="3760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578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GB" dirty="0"/>
              <a:t>Other </a:t>
            </a:r>
            <a:r>
              <a:rPr lang="en-GB" dirty="0" err="1"/>
              <a:t>derm</a:t>
            </a:r>
            <a:r>
              <a:rPr lang="en-GB" dirty="0"/>
              <a:t> vocab</a:t>
            </a:r>
          </a:p>
        </p:txBody>
      </p:sp>
      <p:sp>
        <p:nvSpPr>
          <p:cNvPr id="3" name="Content Placeholder 2"/>
          <p:cNvSpPr>
            <a:spLocks noGrp="1"/>
          </p:cNvSpPr>
          <p:nvPr>
            <p:ph idx="1"/>
          </p:nvPr>
        </p:nvSpPr>
        <p:spPr>
          <a:xfrm>
            <a:off x="609600" y="1143042"/>
            <a:ext cx="10972800" cy="4525963"/>
          </a:xfrm>
        </p:spPr>
        <p:txBody>
          <a:bodyPr>
            <a:normAutofit fontScale="85000" lnSpcReduction="20000"/>
          </a:bodyPr>
          <a:lstStyle/>
          <a:p>
            <a:r>
              <a:rPr lang="en-GB" dirty="0"/>
              <a:t>Erythematous, Violaceous, golden, flesh coloured, pigmented</a:t>
            </a:r>
          </a:p>
          <a:p>
            <a:r>
              <a:rPr lang="en-GB" dirty="0" err="1"/>
              <a:t>Hypopigmented</a:t>
            </a:r>
            <a:r>
              <a:rPr lang="en-GB" dirty="0"/>
              <a:t>, </a:t>
            </a:r>
            <a:r>
              <a:rPr lang="en-GB" dirty="0" err="1"/>
              <a:t>hyperpigmented</a:t>
            </a:r>
            <a:r>
              <a:rPr lang="en-GB" dirty="0"/>
              <a:t>, depigmented</a:t>
            </a:r>
          </a:p>
          <a:p>
            <a:r>
              <a:rPr lang="en-GB" dirty="0"/>
              <a:t>Atrophic, hypertrophic, </a:t>
            </a:r>
            <a:r>
              <a:rPr lang="en-GB" dirty="0" err="1"/>
              <a:t>lichenified</a:t>
            </a:r>
            <a:r>
              <a:rPr lang="en-GB" dirty="0"/>
              <a:t> </a:t>
            </a:r>
          </a:p>
          <a:p>
            <a:r>
              <a:rPr lang="en-GB" dirty="0" err="1"/>
              <a:t>Xerotic</a:t>
            </a:r>
            <a:r>
              <a:rPr lang="en-GB" dirty="0"/>
              <a:t>, excoriated, </a:t>
            </a:r>
            <a:r>
              <a:rPr lang="en-GB" dirty="0" err="1"/>
              <a:t>photodamaged</a:t>
            </a:r>
            <a:endParaRPr lang="en-GB" dirty="0"/>
          </a:p>
          <a:p>
            <a:r>
              <a:rPr lang="en-GB" dirty="0"/>
              <a:t>Annular, Serpiginous, linear</a:t>
            </a:r>
          </a:p>
          <a:p>
            <a:r>
              <a:rPr lang="en-GB" dirty="0"/>
              <a:t>Monomorphic, pleomorphic</a:t>
            </a:r>
          </a:p>
          <a:p>
            <a:r>
              <a:rPr lang="en-GB" dirty="0"/>
              <a:t>Follicular, perifollicular</a:t>
            </a:r>
          </a:p>
          <a:p>
            <a:r>
              <a:rPr lang="en-GB" dirty="0" err="1"/>
              <a:t>Acral</a:t>
            </a:r>
            <a:r>
              <a:rPr lang="en-GB" dirty="0"/>
              <a:t>, truncal, facial, plantar, palmar, flexural, extensor</a:t>
            </a:r>
          </a:p>
          <a:p>
            <a:r>
              <a:rPr lang="en-GB" dirty="0"/>
              <a:t>Discreet, well demarcated, poorly demarcated, coalesce, confluent</a:t>
            </a:r>
          </a:p>
          <a:p>
            <a:pPr marL="0" indent="0">
              <a:buNone/>
            </a:pPr>
            <a:r>
              <a:rPr lang="en-GB" dirty="0"/>
              <a:t> </a:t>
            </a:r>
          </a:p>
        </p:txBody>
      </p:sp>
      <p:sp>
        <p:nvSpPr>
          <p:cNvPr id="5" name="Footer Placeholder 4"/>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pic>
        <p:nvPicPr>
          <p:cNvPr id="4" name="Recorded Sound">
            <a:hlinkClick r:id="" action="ppaction://media"/>
            <a:extLst>
              <a:ext uri="{FF2B5EF4-FFF2-40B4-BE49-F238E27FC236}">
                <a16:creationId xmlns:a16="http://schemas.microsoft.com/office/drawing/2014/main" id="{608C4C81-11FE-4F53-8E4B-F23861A527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2304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1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104"/>
            <a:ext cx="10515600" cy="1325563"/>
          </a:xfrm>
        </p:spPr>
        <p:txBody>
          <a:bodyPr/>
          <a:lstStyle/>
          <a:p>
            <a:r>
              <a:rPr lang="en-GB" dirty="0"/>
              <a:t>Eczema (dermatitis)</a:t>
            </a:r>
          </a:p>
        </p:txBody>
      </p:sp>
      <p:sp>
        <p:nvSpPr>
          <p:cNvPr id="3" name="Content Placeholder 2"/>
          <p:cNvSpPr>
            <a:spLocks noGrp="1"/>
          </p:cNvSpPr>
          <p:nvPr>
            <p:ph idx="1"/>
          </p:nvPr>
        </p:nvSpPr>
        <p:spPr/>
        <p:txBody>
          <a:bodyPr/>
          <a:lstStyle/>
          <a:p>
            <a:r>
              <a:rPr lang="en-GB" dirty="0"/>
              <a:t>Inflammatory condition of the epidermis causing itch and breaking of the skin </a:t>
            </a:r>
          </a:p>
          <a:p>
            <a:r>
              <a:rPr lang="en-GB" dirty="0"/>
              <a:t>Several type of which you are most likely to encounter:</a:t>
            </a:r>
          </a:p>
          <a:p>
            <a:pPr marL="0" indent="0">
              <a:buNone/>
            </a:pPr>
            <a:r>
              <a:rPr lang="en-GB" dirty="0"/>
              <a:t>-Atopic</a:t>
            </a:r>
          </a:p>
          <a:p>
            <a:pPr marL="0" indent="0">
              <a:buNone/>
            </a:pPr>
            <a:r>
              <a:rPr lang="en-GB" dirty="0"/>
              <a:t>-irritant</a:t>
            </a:r>
          </a:p>
          <a:p>
            <a:pPr marL="0" indent="0">
              <a:buNone/>
            </a:pPr>
            <a:r>
              <a:rPr lang="en-GB" dirty="0"/>
              <a:t>-allergic/contact</a:t>
            </a:r>
          </a:p>
          <a:p>
            <a:pPr marL="0" indent="0">
              <a:buNone/>
            </a:pPr>
            <a:r>
              <a:rPr lang="en-GB" dirty="0"/>
              <a:t>-</a:t>
            </a:r>
            <a:r>
              <a:rPr lang="en-GB" dirty="0" err="1"/>
              <a:t>dishidrotic</a:t>
            </a:r>
            <a:r>
              <a:rPr lang="en-GB" dirty="0"/>
              <a:t> (</a:t>
            </a:r>
            <a:r>
              <a:rPr lang="en-GB" dirty="0" err="1"/>
              <a:t>pompholyx</a:t>
            </a:r>
            <a:r>
              <a:rPr lang="en-GB" dirty="0"/>
              <a:t>)</a:t>
            </a:r>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B90AB023-16E8-47F9-8589-D49D4D38B75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75678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5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72B55-789B-49DF-B103-112E1CC1D1F4}"/>
              </a:ext>
            </a:extLst>
          </p:cNvPr>
          <p:cNvSpPr>
            <a:spLocks noGrp="1"/>
          </p:cNvSpPr>
          <p:nvPr>
            <p:ph type="title"/>
          </p:nvPr>
        </p:nvSpPr>
        <p:spPr/>
        <p:txBody>
          <a:bodyPr/>
          <a:lstStyle/>
          <a:p>
            <a:r>
              <a:rPr lang="en-GB" dirty="0" err="1"/>
              <a:t>Dishydrotic</a:t>
            </a:r>
            <a:r>
              <a:rPr lang="en-GB" dirty="0"/>
              <a:t> eczema/pompholyx</a:t>
            </a:r>
          </a:p>
        </p:txBody>
      </p:sp>
      <p:sp>
        <p:nvSpPr>
          <p:cNvPr id="4" name="Footer Placeholder 3">
            <a:extLst>
              <a:ext uri="{FF2B5EF4-FFF2-40B4-BE49-F238E27FC236}">
                <a16:creationId xmlns:a16="http://schemas.microsoft.com/office/drawing/2014/main" id="{F0DFCDC2-543E-4DFD-A42F-2848DDB3F6A9}"/>
              </a:ext>
            </a:extLst>
          </p:cNvPr>
          <p:cNvSpPr>
            <a:spLocks noGrp="1"/>
          </p:cNvSpPr>
          <p:nvPr>
            <p:ph type="ftr" sz="quarter" idx="11"/>
          </p:nvPr>
        </p:nvSpPr>
        <p:spPr/>
        <p:txBody>
          <a:bodyPr/>
          <a:lstStyle/>
          <a:p>
            <a:r>
              <a:rPr lang="en-GB"/>
              <a:t>Copyrighted    Belmatt Healthcare Training</a:t>
            </a:r>
          </a:p>
        </p:txBody>
      </p:sp>
      <p:pic>
        <p:nvPicPr>
          <p:cNvPr id="4098" name="Picture 2" descr="Image result for dyshidrotic eczema">
            <a:extLst>
              <a:ext uri="{FF2B5EF4-FFF2-40B4-BE49-F238E27FC236}">
                <a16:creationId xmlns:a16="http://schemas.microsoft.com/office/drawing/2014/main" id="{D696CBC2-399F-4BD6-A99B-58A90D9B792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09900" y="2129631"/>
            <a:ext cx="6172200"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0305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Eczema treatment</a:t>
            </a:r>
          </a:p>
        </p:txBody>
      </p:sp>
      <p:sp>
        <p:nvSpPr>
          <p:cNvPr id="3" name="Content Placeholder 2"/>
          <p:cNvSpPr>
            <a:spLocks noGrp="1"/>
          </p:cNvSpPr>
          <p:nvPr>
            <p:ph idx="1"/>
          </p:nvPr>
        </p:nvSpPr>
        <p:spPr/>
        <p:txBody>
          <a:bodyPr>
            <a:normAutofit fontScale="92500" lnSpcReduction="10000"/>
          </a:bodyPr>
          <a:lstStyle/>
          <a:p>
            <a:r>
              <a:rPr lang="en-GB" dirty="0"/>
              <a:t>Total Emollient Therapy</a:t>
            </a:r>
          </a:p>
          <a:p>
            <a:r>
              <a:rPr lang="en-GB" dirty="0"/>
              <a:t>Steroids</a:t>
            </a:r>
          </a:p>
          <a:p>
            <a:r>
              <a:rPr lang="en-GB" dirty="0"/>
              <a:t>Topical immunosuppressant's </a:t>
            </a:r>
          </a:p>
          <a:p>
            <a:r>
              <a:rPr lang="en-GB" dirty="0"/>
              <a:t>Oral antihistamines (break the itch scratch cycle!!!)</a:t>
            </a:r>
          </a:p>
          <a:p>
            <a:r>
              <a:rPr lang="en-GB" dirty="0"/>
              <a:t>Antibiotics/antiseptics (oral </a:t>
            </a:r>
            <a:r>
              <a:rPr lang="en-GB" dirty="0" err="1"/>
              <a:t>abx</a:t>
            </a:r>
            <a:r>
              <a:rPr lang="en-GB" dirty="0"/>
              <a:t>, salt baths, bleach baths, chlorhexidine soap)</a:t>
            </a:r>
          </a:p>
          <a:p>
            <a:r>
              <a:rPr lang="en-GB" dirty="0"/>
              <a:t>(wet wrapping, occlusion, life style change)</a:t>
            </a:r>
          </a:p>
          <a:p>
            <a:r>
              <a:rPr lang="en-GB" dirty="0"/>
              <a:t>Phototherapy</a:t>
            </a:r>
          </a:p>
          <a:p>
            <a:r>
              <a:rPr lang="en-GB" dirty="0"/>
              <a:t>Immunosuppressant therapies </a:t>
            </a:r>
          </a:p>
          <a:p>
            <a:endParaRPr lang="en-GB" dirty="0"/>
          </a:p>
          <a:p>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DFAD747B-70E9-4EAC-97CD-AE69FB5F9F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3166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219216" y="1243584"/>
            <a:ext cx="6303064" cy="4727298"/>
          </a:xfrm>
          <a:prstGeom prst="rect">
            <a:avLst/>
          </a:prstGeom>
        </p:spPr>
      </p:pic>
      <p:pic>
        <p:nvPicPr>
          <p:cNvPr id="5" name="Picture 4"/>
          <p:cNvPicPr>
            <a:picLocks noChangeAspect="1"/>
          </p:cNvPicPr>
          <p:nvPr/>
        </p:nvPicPr>
        <p:blipFill>
          <a:blip r:embed="rId5"/>
          <a:stretch>
            <a:fillRect/>
          </a:stretch>
        </p:blipFill>
        <p:spPr>
          <a:xfrm>
            <a:off x="6766589" y="-5199"/>
            <a:ext cx="4919471" cy="6559294"/>
          </a:xfrm>
          <a:prstGeom prst="rect">
            <a:avLst/>
          </a:prstGeom>
        </p:spPr>
      </p:pic>
      <p:sp>
        <p:nvSpPr>
          <p:cNvPr id="2" name="Footer Placeholder 1"/>
          <p:cNvSpPr>
            <a:spLocks noGrp="1"/>
          </p:cNvSpPr>
          <p:nvPr>
            <p:ph type="ftr" sz="quarter" idx="11"/>
          </p:nvPr>
        </p:nvSpPr>
        <p:spPr/>
        <p:txBody>
          <a:bodyPr/>
          <a:lstStyle/>
          <a:p>
            <a:r>
              <a:rPr lang="en-GB"/>
              <a:t>Copyrighted    Belmatt Healthcare Training</a:t>
            </a:r>
          </a:p>
        </p:txBody>
      </p:sp>
      <p:pic>
        <p:nvPicPr>
          <p:cNvPr id="3" name="Recorded Sound">
            <a:hlinkClick r:id="" action="ppaction://media"/>
            <a:extLst>
              <a:ext uri="{FF2B5EF4-FFF2-40B4-BE49-F238E27FC236}">
                <a16:creationId xmlns:a16="http://schemas.microsoft.com/office/drawing/2014/main" id="{843A389B-0AC0-440C-A583-C48D65A589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902126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Irritant Contact Dermatitis</a:t>
            </a:r>
          </a:p>
        </p:txBody>
      </p:sp>
      <p:pic>
        <p:nvPicPr>
          <p:cNvPr id="4" name="Content Placeholder 3"/>
          <p:cNvPicPr>
            <a:picLocks noGrp="1" noChangeAspect="1"/>
          </p:cNvPicPr>
          <p:nvPr>
            <p:ph idx="1"/>
          </p:nvPr>
        </p:nvPicPr>
        <p:blipFill>
          <a:blip r:embed="rId5"/>
          <a:stretch>
            <a:fillRect/>
          </a:stretch>
        </p:blipFill>
        <p:spPr>
          <a:xfrm>
            <a:off x="438912" y="1608046"/>
            <a:ext cx="6201072" cy="4650804"/>
          </a:xfrm>
          <a:prstGeom prst="rect">
            <a:avLst/>
          </a:prstGeom>
        </p:spPr>
      </p:pic>
      <p:pic>
        <p:nvPicPr>
          <p:cNvPr id="5" name="Picture 4"/>
          <p:cNvPicPr>
            <a:picLocks noChangeAspect="1"/>
          </p:cNvPicPr>
          <p:nvPr/>
        </p:nvPicPr>
        <p:blipFill>
          <a:blip r:embed="rId6"/>
          <a:stretch>
            <a:fillRect/>
          </a:stretch>
        </p:blipFill>
        <p:spPr>
          <a:xfrm>
            <a:off x="6969637" y="1830710"/>
            <a:ext cx="5027291" cy="5027290"/>
          </a:xfrm>
          <a:prstGeom prst="rect">
            <a:avLst/>
          </a:prstGeom>
        </p:spPr>
      </p:pic>
      <p:sp>
        <p:nvSpPr>
          <p:cNvPr id="3" name="Footer Placeholder 2"/>
          <p:cNvSpPr>
            <a:spLocks noGrp="1"/>
          </p:cNvSpPr>
          <p:nvPr>
            <p:ph type="ftr" sz="quarter" idx="11"/>
          </p:nvPr>
        </p:nvSpPr>
        <p:spPr/>
        <p:txBody>
          <a:bodyPr/>
          <a:lstStyle/>
          <a:p>
            <a:r>
              <a:rPr lang="en-GB"/>
              <a:t>Copyrighted    Belmatt Healthcare Training</a:t>
            </a:r>
          </a:p>
        </p:txBody>
      </p:sp>
      <p:pic>
        <p:nvPicPr>
          <p:cNvPr id="6" name="Recorded Sound">
            <a:hlinkClick r:id="" action="ppaction://media"/>
            <a:extLst>
              <a:ext uri="{FF2B5EF4-FFF2-40B4-BE49-F238E27FC236}">
                <a16:creationId xmlns:a16="http://schemas.microsoft.com/office/drawing/2014/main" id="{D5C1C8B8-6363-4B68-BF98-C7EA9D0B36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70743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Allergic Contact Dermatitis</a:t>
            </a:r>
          </a:p>
        </p:txBody>
      </p:sp>
      <p:pic>
        <p:nvPicPr>
          <p:cNvPr id="4" name="Content Placeholder 3"/>
          <p:cNvPicPr>
            <a:picLocks noGrp="1" noChangeAspect="1"/>
          </p:cNvPicPr>
          <p:nvPr>
            <p:ph idx="1"/>
          </p:nvPr>
        </p:nvPicPr>
        <p:blipFill>
          <a:blip r:embed="rId5"/>
          <a:srcRect t="3502" b="3502"/>
          <a:stretch>
            <a:fillRect/>
          </a:stretch>
        </p:blipFill>
        <p:spPr>
          <a:prstGeom prst="rect">
            <a:avLst/>
          </a:prstGeom>
        </p:spPr>
      </p:pic>
      <p:sp>
        <p:nvSpPr>
          <p:cNvPr id="3" name="Footer Placeholder 2"/>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93C7C079-4701-4969-A6DC-D7B6B5E4BB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280830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51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Psoriasis</a:t>
            </a:r>
          </a:p>
        </p:txBody>
      </p:sp>
      <p:sp>
        <p:nvSpPr>
          <p:cNvPr id="3" name="Content Placeholder 2"/>
          <p:cNvSpPr>
            <a:spLocks noGrp="1"/>
          </p:cNvSpPr>
          <p:nvPr>
            <p:ph idx="1"/>
          </p:nvPr>
        </p:nvSpPr>
        <p:spPr/>
        <p:txBody>
          <a:bodyPr/>
          <a:lstStyle/>
          <a:p>
            <a:r>
              <a:rPr lang="en-GB" dirty="0"/>
              <a:t>Common chronic inflammatory condition of the skin characterised by red scaly plaques (can affect joints and soft tissues)</a:t>
            </a:r>
          </a:p>
          <a:p>
            <a:r>
              <a:rPr lang="en-GB" dirty="0"/>
              <a:t>Several types of which you are most likely to encounter:</a:t>
            </a:r>
          </a:p>
          <a:p>
            <a:pPr marL="0" indent="0">
              <a:buNone/>
            </a:pPr>
            <a:r>
              <a:rPr lang="en-GB" dirty="0"/>
              <a:t>-Chronic plaque psoriasis</a:t>
            </a:r>
          </a:p>
          <a:p>
            <a:pPr marL="0" indent="0">
              <a:buNone/>
            </a:pPr>
            <a:r>
              <a:rPr lang="en-GB" dirty="0"/>
              <a:t>-Scalp</a:t>
            </a:r>
          </a:p>
          <a:p>
            <a:pPr marL="0" indent="0">
              <a:buNone/>
            </a:pPr>
            <a:r>
              <a:rPr lang="en-GB" dirty="0"/>
              <a:t>-</a:t>
            </a:r>
            <a:r>
              <a:rPr lang="en-GB" dirty="0" err="1"/>
              <a:t>Guttate</a:t>
            </a:r>
            <a:endParaRPr lang="en-GB" dirty="0"/>
          </a:p>
          <a:p>
            <a:pPr marL="0" indent="0">
              <a:buNone/>
            </a:pPr>
            <a:r>
              <a:rPr lang="en-GB" dirty="0"/>
              <a:t>-Flexural </a:t>
            </a:r>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B298306A-0D3F-4079-9ACD-255447CA46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398183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0" y="34894"/>
            <a:ext cx="6934200" cy="914400"/>
          </a:xfrm>
        </p:spPr>
        <p:txBody>
          <a:bodyPr>
            <a:normAutofit/>
          </a:bodyPr>
          <a:lstStyle/>
          <a:p>
            <a:pPr algn="l" eaLnBrk="1" hangingPunct="1"/>
            <a:r>
              <a:rPr lang="en-US" altLang="en-US" sz="3200" dirty="0">
                <a:cs typeface="Times New Roman" panose="02020603050405020304" pitchFamily="18" charset="0"/>
              </a:rPr>
              <a:t>Skin functions</a:t>
            </a:r>
          </a:p>
        </p:txBody>
      </p:sp>
      <p:sp>
        <p:nvSpPr>
          <p:cNvPr id="20482" name="Rectangle 3"/>
          <p:cNvSpPr>
            <a:spLocks noGrp="1" noChangeArrowheads="1"/>
          </p:cNvSpPr>
          <p:nvPr>
            <p:ph idx="1"/>
          </p:nvPr>
        </p:nvSpPr>
        <p:spPr>
          <a:xfrm>
            <a:off x="0" y="1143000"/>
            <a:ext cx="9144000" cy="5715000"/>
          </a:xfrm>
        </p:spPr>
        <p:txBody>
          <a:bodyPr/>
          <a:lstStyle/>
          <a:p>
            <a:pPr lvl="2" indent="-285750" eaLnBrk="1" hangingPunct="1">
              <a:lnSpc>
                <a:spcPct val="80000"/>
              </a:lnSpc>
              <a:buNone/>
            </a:pPr>
            <a:endParaRPr lang="en-US" altLang="en-US" dirty="0"/>
          </a:p>
          <a:p>
            <a:pPr lvl="1" eaLnBrk="1" hangingPunct="1">
              <a:lnSpc>
                <a:spcPct val="80000"/>
              </a:lnSpc>
            </a:pPr>
            <a:r>
              <a:rPr lang="en-US" altLang="en-US" sz="2400" dirty="0"/>
              <a:t>Body Covering</a:t>
            </a:r>
          </a:p>
          <a:p>
            <a:pPr lvl="2" indent="-285750" eaLnBrk="1" hangingPunct="1">
              <a:lnSpc>
                <a:spcPct val="80000"/>
              </a:lnSpc>
            </a:pPr>
            <a:r>
              <a:rPr lang="en-US" altLang="en-US" dirty="0"/>
              <a:t>Keep tissue fluids in</a:t>
            </a:r>
          </a:p>
          <a:p>
            <a:pPr lvl="2" indent="-285750" eaLnBrk="1" hangingPunct="1">
              <a:lnSpc>
                <a:spcPct val="80000"/>
              </a:lnSpc>
            </a:pPr>
            <a:r>
              <a:rPr lang="en-US" altLang="en-US" dirty="0"/>
              <a:t>Keep chemicals out</a:t>
            </a:r>
          </a:p>
          <a:p>
            <a:pPr lvl="2" indent="-285750" eaLnBrk="1" hangingPunct="1">
              <a:lnSpc>
                <a:spcPct val="80000"/>
              </a:lnSpc>
            </a:pPr>
            <a:r>
              <a:rPr lang="en-US" altLang="en-US" dirty="0"/>
              <a:t>Keep bacteria, fungi, and viruses out</a:t>
            </a:r>
          </a:p>
          <a:p>
            <a:pPr lvl="1" eaLnBrk="1" hangingPunct="1">
              <a:lnSpc>
                <a:spcPct val="80000"/>
              </a:lnSpc>
            </a:pPr>
            <a:r>
              <a:rPr lang="en-US" altLang="en-US" sz="2400" dirty="0"/>
              <a:t>Permit movement of underlying muscles &amp; joint</a:t>
            </a:r>
          </a:p>
          <a:p>
            <a:pPr lvl="1" eaLnBrk="1" hangingPunct="1">
              <a:lnSpc>
                <a:spcPct val="80000"/>
              </a:lnSpc>
            </a:pPr>
            <a:r>
              <a:rPr lang="en-US" altLang="en-US" dirty="0"/>
              <a:t>Sensors for touch, pain, and temperature</a:t>
            </a:r>
          </a:p>
          <a:p>
            <a:pPr lvl="1" eaLnBrk="1" hangingPunct="1">
              <a:lnSpc>
                <a:spcPct val="80000"/>
              </a:lnSpc>
            </a:pPr>
            <a:r>
              <a:rPr lang="en-US" altLang="en-US" sz="2400" dirty="0"/>
              <a:t>Adornment</a:t>
            </a:r>
          </a:p>
          <a:p>
            <a:pPr lvl="1" eaLnBrk="1" hangingPunct="1">
              <a:lnSpc>
                <a:spcPct val="80000"/>
              </a:lnSpc>
            </a:pPr>
            <a:r>
              <a:rPr lang="en-US" altLang="en-US" sz="2400" dirty="0"/>
              <a:t>Vitamin D production</a:t>
            </a:r>
          </a:p>
          <a:p>
            <a:pPr lvl="1" eaLnBrk="1" hangingPunct="1">
              <a:lnSpc>
                <a:spcPct val="80000"/>
              </a:lnSpc>
            </a:pPr>
            <a:r>
              <a:rPr lang="en-US" altLang="en-US" sz="2400" dirty="0"/>
              <a:t>Temperature regulation </a:t>
            </a:r>
          </a:p>
          <a:p>
            <a:pPr lvl="2" indent="-285750" eaLnBrk="1" hangingPunct="1">
              <a:lnSpc>
                <a:spcPct val="80000"/>
              </a:lnSpc>
            </a:pPr>
            <a:r>
              <a:rPr lang="en-US" altLang="en-US" dirty="0"/>
              <a:t>sweating, blood flow</a:t>
            </a:r>
          </a:p>
          <a:p>
            <a:pPr lvl="1" eaLnBrk="1" hangingPunct="1">
              <a:lnSpc>
                <a:spcPct val="80000"/>
              </a:lnSpc>
            </a:pPr>
            <a:r>
              <a:rPr lang="en-US" altLang="en-US" sz="2400" dirty="0"/>
              <a:t>Sun protection</a:t>
            </a:r>
          </a:p>
          <a:p>
            <a:pPr lvl="2" indent="-285750" eaLnBrk="1" hangingPunct="1">
              <a:lnSpc>
                <a:spcPct val="80000"/>
              </a:lnSpc>
            </a:pPr>
            <a:r>
              <a:rPr lang="en-US" altLang="en-US" sz="1800" dirty="0"/>
              <a:t>Detoxification/activation of drugs and chemicals</a:t>
            </a:r>
          </a:p>
          <a:p>
            <a:pPr lvl="1" eaLnBrk="1" hangingPunct="1">
              <a:lnSpc>
                <a:spcPct val="80000"/>
              </a:lnSpc>
            </a:pPr>
            <a:r>
              <a:rPr lang="en-US" altLang="en-US" sz="2400" dirty="0"/>
              <a:t>Immunosurveillance </a:t>
            </a:r>
          </a:p>
          <a:p>
            <a:pPr lvl="2" indent="-285750" eaLnBrk="1" hangingPunct="1">
              <a:lnSpc>
                <a:spcPct val="80000"/>
              </a:lnSpc>
            </a:pPr>
            <a:r>
              <a:rPr lang="en-US" altLang="en-US" dirty="0"/>
              <a:t>Langerhans cells, t-lymphocytes</a:t>
            </a:r>
          </a:p>
          <a:p>
            <a:pPr lvl="1" eaLnBrk="1" hangingPunct="1">
              <a:lnSpc>
                <a:spcPct val="80000"/>
              </a:lnSpc>
            </a:pPr>
            <a:endParaRPr lang="en-US" altLang="en-US" sz="2400" dirty="0"/>
          </a:p>
        </p:txBody>
      </p:sp>
      <p:pic>
        <p:nvPicPr>
          <p:cNvPr id="20484" name="Picture 7" descr="Hair Growt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061" y="83347"/>
            <a:ext cx="5052761" cy="34645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485" name="Picture 8" descr="Structure of the Ski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1240" y="3968496"/>
            <a:ext cx="4665485" cy="27529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pic>
        <p:nvPicPr>
          <p:cNvPr id="3" name="Recorded Sound">
            <a:hlinkClick r:id="" action="ppaction://media"/>
            <a:extLst>
              <a:ext uri="{FF2B5EF4-FFF2-40B4-BE49-F238E27FC236}">
                <a16:creationId xmlns:a16="http://schemas.microsoft.com/office/drawing/2014/main" id="{61CE8B17-E42F-41E8-BAC0-4B8E5D2F41B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385756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1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Treatment</a:t>
            </a:r>
          </a:p>
        </p:txBody>
      </p:sp>
      <p:sp>
        <p:nvSpPr>
          <p:cNvPr id="3" name="Content Placeholder 2"/>
          <p:cNvSpPr>
            <a:spLocks noGrp="1"/>
          </p:cNvSpPr>
          <p:nvPr>
            <p:ph idx="1"/>
          </p:nvPr>
        </p:nvSpPr>
        <p:spPr/>
        <p:txBody>
          <a:bodyPr>
            <a:normAutofit lnSpcReduction="10000"/>
          </a:bodyPr>
          <a:lstStyle/>
          <a:p>
            <a:r>
              <a:rPr lang="en-GB" dirty="0"/>
              <a:t>Emollients</a:t>
            </a:r>
          </a:p>
          <a:p>
            <a:r>
              <a:rPr lang="en-GB" dirty="0"/>
              <a:t>Vitamin d analogues</a:t>
            </a:r>
          </a:p>
          <a:p>
            <a:r>
              <a:rPr lang="en-GB" dirty="0"/>
              <a:t>Steroids</a:t>
            </a:r>
          </a:p>
          <a:p>
            <a:r>
              <a:rPr lang="en-GB" dirty="0"/>
              <a:t>Tar</a:t>
            </a:r>
          </a:p>
          <a:p>
            <a:r>
              <a:rPr lang="en-GB" dirty="0"/>
              <a:t>Salicylic acid </a:t>
            </a:r>
          </a:p>
          <a:p>
            <a:r>
              <a:rPr lang="en-GB" dirty="0"/>
              <a:t>Phototherapy</a:t>
            </a:r>
          </a:p>
          <a:p>
            <a:r>
              <a:rPr lang="en-GB" dirty="0"/>
              <a:t>Immunosuppression and biologics</a:t>
            </a:r>
          </a:p>
          <a:p>
            <a:pPr marL="0" indent="0">
              <a:buNone/>
            </a:pPr>
            <a:r>
              <a:rPr lang="en-GB" dirty="0"/>
              <a:t> </a:t>
            </a:r>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776BF828-C6CC-4915-A9E8-A62E457F597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5460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69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Ointments</a:t>
            </a:r>
          </a:p>
        </p:txBody>
      </p:sp>
      <p:sp>
        <p:nvSpPr>
          <p:cNvPr id="3" name="Content Placeholder 2"/>
          <p:cNvSpPr>
            <a:spLocks noGrp="1"/>
          </p:cNvSpPr>
          <p:nvPr>
            <p:ph idx="1"/>
          </p:nvPr>
        </p:nvSpPr>
        <p:spPr/>
        <p:txBody>
          <a:bodyPr>
            <a:normAutofit fontScale="70000" lnSpcReduction="20000"/>
          </a:bodyPr>
          <a:lstStyle/>
          <a:p>
            <a:pPr lvl="0"/>
            <a:r>
              <a:rPr lang="en-GB" b="1" dirty="0"/>
              <a:t>The occlusive effect of ointments can cause folliculitis. If this occurs, </a:t>
            </a:r>
            <a:r>
              <a:rPr lang="en-GB" dirty="0"/>
              <a:t> </a:t>
            </a:r>
            <a:r>
              <a:rPr lang="en-GB" b="1" dirty="0"/>
              <a:t>occurs, </a:t>
            </a:r>
            <a:r>
              <a:rPr lang="en-GB" dirty="0"/>
              <a:t>stop the ointment (consider switching to a cream), and prescribe an antibiotic, if necessary.</a:t>
            </a:r>
          </a:p>
          <a:p>
            <a:pPr lvl="0"/>
            <a:r>
              <a:rPr lang="en-GB" b="1" dirty="0"/>
              <a:t>Aqueous cream is generally not recommended because of the high risk of developing skin reactions.</a:t>
            </a:r>
            <a:endParaRPr lang="en-GB" dirty="0"/>
          </a:p>
          <a:p>
            <a:pPr lvl="1"/>
            <a:r>
              <a:rPr lang="en-GB" dirty="0"/>
              <a:t>A clinical audit found that the use of aqueous cream results in a significant proportion of people developing sensitization reactions, so it should be avoided [</a:t>
            </a:r>
            <a:r>
              <a:rPr lang="en-GB" dirty="0">
                <a:hlinkClick r:id="rId5"/>
              </a:rPr>
              <a:t>Cork et al, 2003</a:t>
            </a:r>
            <a:r>
              <a:rPr lang="en-GB" dirty="0"/>
              <a:t>].</a:t>
            </a:r>
          </a:p>
          <a:p>
            <a:pPr lvl="1"/>
            <a:r>
              <a:rPr lang="en-GB" dirty="0"/>
              <a:t>The Medicines and Healthcare products Regulatory Agency (MHRA) warns that aqueous cream may cause local skin reactions, such as stinging, burning, itching, and redness, when it is used as a leave-on emollient, especially in children with atopic eczema [</a:t>
            </a:r>
            <a:r>
              <a:rPr lang="en-GB" dirty="0">
                <a:hlinkClick r:id="rId5"/>
              </a:rPr>
              <a:t>MHRA, 2013</a:t>
            </a:r>
            <a:r>
              <a:rPr lang="en-GB" dirty="0"/>
              <a:t>]. The reactions, which are not generally serious, often occur within 20 minutes of application but can occur later, and may be due to sodium lauryl </a:t>
            </a:r>
            <a:r>
              <a:rPr lang="en-GB" dirty="0" err="1"/>
              <a:t>sulfate</a:t>
            </a:r>
            <a:r>
              <a:rPr lang="en-GB" dirty="0"/>
              <a:t> or other additives [</a:t>
            </a:r>
            <a:r>
              <a:rPr lang="en-GB" dirty="0">
                <a:hlinkClick r:id="rId5"/>
              </a:rPr>
              <a:t>MHRA, 2013</a:t>
            </a:r>
            <a:r>
              <a:rPr lang="en-GB" dirty="0"/>
              <a:t>].</a:t>
            </a:r>
          </a:p>
          <a:p>
            <a:pPr lvl="0"/>
            <a:r>
              <a:rPr lang="en-GB" dirty="0"/>
              <a:t>If a topical corticosteroid is prescribed, they should wait several minutes after application of an emollient (about 15–30 </a:t>
            </a:r>
            <a:r>
              <a:rPr lang="en-GB" dirty="0" err="1"/>
              <a:t>mins</a:t>
            </a:r>
            <a:r>
              <a:rPr lang="en-GB" dirty="0"/>
              <a:t> if possible) before applying the topical corticosteroid [</a:t>
            </a:r>
            <a:r>
              <a:rPr lang="en-GB" dirty="0">
                <a:hlinkClick r:id="rId5"/>
              </a:rPr>
              <a:t>Primary Care Dermatology Society, 2016</a:t>
            </a:r>
            <a:r>
              <a:rPr lang="en-GB" dirty="0"/>
              <a:t>].</a:t>
            </a:r>
          </a:p>
          <a:p>
            <a:endParaRPr lang="en-US"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9BC5C7F1-9463-4249-A30F-14D8C4746EE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11533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6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Emollients</a:t>
            </a:r>
          </a:p>
        </p:txBody>
      </p:sp>
      <p:sp>
        <p:nvSpPr>
          <p:cNvPr id="3" name="Content Placeholder 2"/>
          <p:cNvSpPr>
            <a:spLocks noGrp="1"/>
          </p:cNvSpPr>
          <p:nvPr>
            <p:ph idx="1"/>
          </p:nvPr>
        </p:nvSpPr>
        <p:spPr/>
        <p:txBody>
          <a:bodyPr>
            <a:normAutofit fontScale="77500" lnSpcReduction="20000"/>
          </a:bodyPr>
          <a:lstStyle/>
          <a:p>
            <a:pPr marL="457200" lvl="1" indent="0">
              <a:buNone/>
            </a:pPr>
            <a:r>
              <a:rPr lang="en-GB" sz="2200" b="1" dirty="0"/>
              <a:t>Some emollients contain:</a:t>
            </a:r>
            <a:endParaRPr lang="en-GB" sz="2200" dirty="0"/>
          </a:p>
          <a:p>
            <a:pPr lvl="2"/>
            <a:r>
              <a:rPr lang="en-GB" sz="2200" dirty="0"/>
              <a:t>Urea (a keratin softener and hydrating agent), for example </a:t>
            </a:r>
            <a:r>
              <a:rPr lang="en-GB" sz="2200" dirty="0" err="1"/>
              <a:t>Aquadrate</a:t>
            </a:r>
            <a:r>
              <a:rPr lang="en-GB" sz="2200" baseline="30000" dirty="0"/>
              <a:t>®</a:t>
            </a:r>
            <a:r>
              <a:rPr lang="en-GB" sz="2200" dirty="0"/>
              <a:t>, </a:t>
            </a:r>
            <a:r>
              <a:rPr lang="en-GB" sz="2200" dirty="0" err="1"/>
              <a:t>Balneum</a:t>
            </a:r>
            <a:r>
              <a:rPr lang="en-GB" sz="2200" baseline="30000" dirty="0"/>
              <a:t>® </a:t>
            </a:r>
            <a:r>
              <a:rPr lang="en-GB" sz="2200" dirty="0"/>
              <a:t>Plus, </a:t>
            </a:r>
            <a:r>
              <a:rPr lang="en-GB" sz="2200" dirty="0" err="1"/>
              <a:t>Calmurid</a:t>
            </a:r>
            <a:r>
              <a:rPr lang="en-GB" sz="2200" baseline="30000" dirty="0"/>
              <a:t>®</a:t>
            </a:r>
            <a:r>
              <a:rPr lang="en-GB" sz="2200" dirty="0"/>
              <a:t>, E45</a:t>
            </a:r>
            <a:r>
              <a:rPr lang="en-GB" sz="2200" baseline="30000" dirty="0"/>
              <a:t>® </a:t>
            </a:r>
            <a:r>
              <a:rPr lang="en-GB" sz="2200" dirty="0"/>
              <a:t>Itch Relief Cream, and </a:t>
            </a:r>
            <a:r>
              <a:rPr lang="en-GB" sz="2200" dirty="0" err="1"/>
              <a:t>Eucerin</a:t>
            </a:r>
            <a:r>
              <a:rPr lang="en-GB" sz="2200" baseline="30000" dirty="0"/>
              <a:t>® </a:t>
            </a:r>
            <a:r>
              <a:rPr lang="en-GB" sz="2200" dirty="0"/>
              <a:t>Intensive.</a:t>
            </a:r>
          </a:p>
          <a:p>
            <a:pPr lvl="2"/>
            <a:r>
              <a:rPr lang="en-GB" sz="2200" dirty="0" err="1"/>
              <a:t>Lauromacrogols</a:t>
            </a:r>
            <a:r>
              <a:rPr lang="en-GB" sz="2200" dirty="0"/>
              <a:t> (which have local anaesthetic properties, and soothes and relieves itchy skin), for example </a:t>
            </a:r>
            <a:r>
              <a:rPr lang="en-GB" sz="2200" dirty="0" err="1"/>
              <a:t>Balneum</a:t>
            </a:r>
            <a:r>
              <a:rPr lang="en-GB" sz="2200" baseline="30000" dirty="0"/>
              <a:t>® </a:t>
            </a:r>
            <a:r>
              <a:rPr lang="en-GB" sz="2200" dirty="0"/>
              <a:t>Plus and E45</a:t>
            </a:r>
            <a:r>
              <a:rPr lang="en-GB" sz="2200" baseline="30000" dirty="0"/>
              <a:t>® </a:t>
            </a:r>
            <a:r>
              <a:rPr lang="en-GB" sz="2200" dirty="0"/>
              <a:t>Itch Relief Cream. </a:t>
            </a:r>
          </a:p>
          <a:p>
            <a:pPr lvl="2"/>
            <a:r>
              <a:rPr lang="en-GB" sz="2200" dirty="0"/>
              <a:t>Lanolin or lanolin derivatives, for example hydrous ointment, E45</a:t>
            </a:r>
            <a:r>
              <a:rPr lang="en-GB" sz="2200" baseline="30000" dirty="0"/>
              <a:t>® </a:t>
            </a:r>
            <a:r>
              <a:rPr lang="en-GB" sz="2200" dirty="0"/>
              <a:t>cream and lotion, and </a:t>
            </a:r>
            <a:r>
              <a:rPr lang="en-GB" sz="2200" dirty="0" err="1"/>
              <a:t>Oilatum</a:t>
            </a:r>
            <a:r>
              <a:rPr lang="en-GB" sz="2200" baseline="30000" dirty="0"/>
              <a:t>® </a:t>
            </a:r>
            <a:r>
              <a:rPr lang="en-GB" sz="2200" dirty="0"/>
              <a:t>emollient bath additive.</a:t>
            </a:r>
          </a:p>
          <a:p>
            <a:pPr lvl="2"/>
            <a:r>
              <a:rPr lang="en-GB" sz="2200" dirty="0"/>
              <a:t>Antiseptic, for example </a:t>
            </a:r>
            <a:r>
              <a:rPr lang="en-GB" sz="2200" dirty="0" err="1"/>
              <a:t>Dermol</a:t>
            </a:r>
            <a:r>
              <a:rPr lang="en-GB" sz="2200" baseline="30000" dirty="0"/>
              <a:t>® </a:t>
            </a:r>
            <a:r>
              <a:rPr lang="en-GB" sz="2200" dirty="0"/>
              <a:t>preparations (cream, lotion, shower, and bath emollient), </a:t>
            </a:r>
            <a:r>
              <a:rPr lang="en-GB" sz="2200" dirty="0" err="1"/>
              <a:t>Emulsiderm</a:t>
            </a:r>
            <a:r>
              <a:rPr lang="en-GB" sz="2200" baseline="30000" dirty="0"/>
              <a:t>® </a:t>
            </a:r>
            <a:r>
              <a:rPr lang="en-GB" sz="2200" dirty="0"/>
              <a:t>liquid emulsion, and </a:t>
            </a:r>
            <a:r>
              <a:rPr lang="en-GB" sz="2200" dirty="0" err="1"/>
              <a:t>Oilatum</a:t>
            </a:r>
            <a:r>
              <a:rPr lang="en-GB" sz="2200" dirty="0"/>
              <a:t> Plus bath additive</a:t>
            </a:r>
            <a:r>
              <a:rPr lang="en-GB" sz="2200" baseline="30000" dirty="0"/>
              <a:t>®</a:t>
            </a:r>
            <a:r>
              <a:rPr lang="en-GB" sz="2200" dirty="0"/>
              <a:t>.</a:t>
            </a:r>
          </a:p>
          <a:p>
            <a:pPr lvl="1"/>
            <a:r>
              <a:rPr lang="en-GB" sz="2200" dirty="0"/>
              <a:t>Emollients containing active ingredients are not generally recommended because they increase the risk of skin reactions. However, they may be useful in some people.</a:t>
            </a:r>
          </a:p>
          <a:p>
            <a:pPr lvl="0"/>
            <a:r>
              <a:rPr lang="en-GB" sz="2200" b="1" dirty="0"/>
              <a:t>All emollients are available on the NHS, but some are classified as borderline substances and as such their prescriptions should be endorsed with 'ACBS' (Advisory Committee on Borderline Substances).</a:t>
            </a:r>
            <a:r>
              <a:rPr lang="en-GB" sz="2200" dirty="0"/>
              <a:t> These include </a:t>
            </a:r>
            <a:r>
              <a:rPr lang="en-GB" sz="2200" dirty="0" err="1"/>
              <a:t>Aveeno</a:t>
            </a:r>
            <a:r>
              <a:rPr lang="en-GB" sz="2200" baseline="30000" dirty="0"/>
              <a:t>® </a:t>
            </a:r>
            <a:r>
              <a:rPr lang="en-GB" sz="2200" dirty="0"/>
              <a:t>products (bath oil, cream, and lotion) and E45</a:t>
            </a:r>
            <a:r>
              <a:rPr lang="en-GB" sz="2200" baseline="30000" dirty="0"/>
              <a:t>® </a:t>
            </a:r>
            <a:r>
              <a:rPr lang="en-GB" sz="2200" dirty="0"/>
              <a:t>products (emollient bath oil, emollient wash cream, and lotion).</a:t>
            </a:r>
          </a:p>
          <a:p>
            <a:pPr lvl="0"/>
            <a:r>
              <a:rPr lang="en-GB" sz="2200" dirty="0"/>
              <a:t>If a topical corticosteroid is prescribed, they should wait several minutes after application of an emollient (about 15–30 </a:t>
            </a:r>
            <a:r>
              <a:rPr lang="en-GB" sz="2200" dirty="0" err="1"/>
              <a:t>mins</a:t>
            </a:r>
            <a:r>
              <a:rPr lang="en-GB" sz="2200" dirty="0"/>
              <a:t> if possible) before applying the topical corticosteroid [</a:t>
            </a:r>
            <a:r>
              <a:rPr lang="en-GB" sz="2200" dirty="0">
                <a:hlinkClick r:id="rId4"/>
              </a:rPr>
              <a:t>Primary Care Dermatology Society, 2016</a:t>
            </a:r>
            <a:r>
              <a:rPr lang="en-GB" sz="2200" dirty="0"/>
              <a:t> </a:t>
            </a:r>
          </a:p>
          <a:p>
            <a:r>
              <a:rPr lang="en-GB" sz="2200" dirty="0"/>
              <a:t>[</a:t>
            </a:r>
            <a:r>
              <a:rPr lang="en-GB" sz="2200" dirty="0">
                <a:hlinkClick r:id="rId4"/>
              </a:rPr>
              <a:t>NICE, 2007a</a:t>
            </a:r>
            <a:r>
              <a:rPr lang="en-GB" sz="2200" dirty="0"/>
              <a:t>; </a:t>
            </a:r>
            <a:r>
              <a:rPr lang="en-GB" sz="2200" dirty="0">
                <a:hlinkClick r:id="rId4"/>
              </a:rPr>
              <a:t>Primary Care Dermatology Society, 2016</a:t>
            </a:r>
            <a:r>
              <a:rPr lang="en-GB" sz="2200" dirty="0"/>
              <a:t>].</a:t>
            </a:r>
          </a:p>
          <a:p>
            <a:endParaRPr lang="en-US"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3366D89A-FBE8-4F04-9250-55763B8DC1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22714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1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GB" sz="3600" b="1" dirty="0"/>
              <a:t>Topical corticosteroids are available in four potencies: mildly potent, moderately potent, potent, and very potent.</a:t>
            </a:r>
            <a:r>
              <a:rPr lang="en-GB" b="1" dirty="0"/>
              <a:t> </a:t>
            </a:r>
            <a:br>
              <a:rPr lang="en-GB" dirty="0"/>
            </a:br>
            <a:endParaRPr lang="en-US" dirty="0"/>
          </a:p>
        </p:txBody>
      </p:sp>
      <p:sp>
        <p:nvSpPr>
          <p:cNvPr id="3" name="Content Placeholder 2"/>
          <p:cNvSpPr>
            <a:spLocks noGrp="1"/>
          </p:cNvSpPr>
          <p:nvPr>
            <p:ph idx="1"/>
          </p:nvPr>
        </p:nvSpPr>
        <p:spPr/>
        <p:txBody>
          <a:bodyPr>
            <a:normAutofit fontScale="70000" lnSpcReduction="20000"/>
          </a:bodyPr>
          <a:lstStyle/>
          <a:p>
            <a:pPr lvl="1"/>
            <a:r>
              <a:rPr lang="en-GB" sz="2600" dirty="0"/>
              <a:t>These include creams, ointments, lotion, gel, and/or scalp applications, available as non-proprietary and/or proprietary products.</a:t>
            </a:r>
          </a:p>
          <a:p>
            <a:pPr lvl="1"/>
            <a:r>
              <a:rPr lang="en-GB" sz="2600" dirty="0"/>
              <a:t>Examples include:</a:t>
            </a:r>
          </a:p>
          <a:p>
            <a:pPr lvl="2"/>
            <a:r>
              <a:rPr lang="en-GB" sz="2600" dirty="0"/>
              <a:t>Mildly potent — hydrocortisone 0.1%, 0.5%, 1.0%, and 2.5% </a:t>
            </a:r>
          </a:p>
          <a:p>
            <a:pPr lvl="2"/>
            <a:r>
              <a:rPr lang="en-GB" sz="2600" dirty="0"/>
              <a:t>Moderately potent — betamethasone </a:t>
            </a:r>
            <a:r>
              <a:rPr lang="en-GB" sz="2600" dirty="0" err="1"/>
              <a:t>valerate</a:t>
            </a:r>
            <a:r>
              <a:rPr lang="en-GB" sz="2600" dirty="0"/>
              <a:t> 0.025% (</a:t>
            </a:r>
            <a:r>
              <a:rPr lang="en-GB" sz="2600" dirty="0" err="1"/>
              <a:t>Betnovate</a:t>
            </a:r>
            <a:r>
              <a:rPr lang="en-GB" sz="2600" dirty="0"/>
              <a:t>-RD®) and </a:t>
            </a:r>
            <a:r>
              <a:rPr lang="en-GB" sz="2600" dirty="0" err="1"/>
              <a:t>clobetasone</a:t>
            </a:r>
            <a:r>
              <a:rPr lang="en-GB" sz="2600" dirty="0"/>
              <a:t> butyrate 0.05% (</a:t>
            </a:r>
            <a:r>
              <a:rPr lang="en-GB" sz="2600" dirty="0" err="1"/>
              <a:t>Eumovate</a:t>
            </a:r>
            <a:r>
              <a:rPr lang="en-GB" sz="2600" dirty="0"/>
              <a:t>®)</a:t>
            </a:r>
          </a:p>
          <a:p>
            <a:pPr lvl="2"/>
            <a:r>
              <a:rPr lang="en-GB" sz="2600" dirty="0"/>
              <a:t>Potent — betamethasone </a:t>
            </a:r>
            <a:r>
              <a:rPr lang="en-GB" sz="2600" dirty="0" err="1"/>
              <a:t>valerate</a:t>
            </a:r>
            <a:r>
              <a:rPr lang="en-GB" sz="2600" dirty="0"/>
              <a:t> 0.1% (</a:t>
            </a:r>
            <a:r>
              <a:rPr lang="en-GB" sz="2600" dirty="0" err="1"/>
              <a:t>Betnovate</a:t>
            </a:r>
            <a:r>
              <a:rPr lang="en-GB" sz="2600" dirty="0"/>
              <a:t>®) and betamethasone </a:t>
            </a:r>
            <a:r>
              <a:rPr lang="en-GB" sz="2600" dirty="0" err="1"/>
              <a:t>dipropionate</a:t>
            </a:r>
            <a:r>
              <a:rPr lang="en-GB" sz="2600" dirty="0"/>
              <a:t> 0.05% (</a:t>
            </a:r>
            <a:r>
              <a:rPr lang="en-GB" sz="2600" dirty="0" err="1"/>
              <a:t>Diprosone</a:t>
            </a:r>
            <a:r>
              <a:rPr lang="en-GB" sz="2600" dirty="0"/>
              <a:t>®)</a:t>
            </a:r>
          </a:p>
          <a:p>
            <a:pPr lvl="2"/>
            <a:r>
              <a:rPr lang="en-GB" sz="2600" dirty="0"/>
              <a:t>Very potent — </a:t>
            </a:r>
            <a:r>
              <a:rPr lang="en-GB" sz="2600" dirty="0" err="1"/>
              <a:t>clobetasol</a:t>
            </a:r>
            <a:r>
              <a:rPr lang="en-GB" sz="2600" dirty="0"/>
              <a:t> propionate 0.05% (</a:t>
            </a:r>
            <a:r>
              <a:rPr lang="en-GB" sz="2600" dirty="0" err="1"/>
              <a:t>Dermovate</a:t>
            </a:r>
            <a:r>
              <a:rPr lang="en-GB" sz="2600" dirty="0"/>
              <a:t>®) and </a:t>
            </a:r>
            <a:r>
              <a:rPr lang="en-GB" sz="2600" dirty="0" err="1"/>
              <a:t>diflucortolone</a:t>
            </a:r>
            <a:r>
              <a:rPr lang="en-GB" sz="2600" dirty="0"/>
              <a:t> </a:t>
            </a:r>
            <a:r>
              <a:rPr lang="en-GB" sz="2600" dirty="0" err="1"/>
              <a:t>valerate</a:t>
            </a:r>
            <a:r>
              <a:rPr lang="en-GB" sz="2600" dirty="0"/>
              <a:t> 0.3%(</a:t>
            </a:r>
            <a:r>
              <a:rPr lang="en-GB" sz="2600" dirty="0" err="1"/>
              <a:t>Nerisone</a:t>
            </a:r>
            <a:r>
              <a:rPr lang="en-GB" sz="2600" dirty="0"/>
              <a:t> Forte®)</a:t>
            </a:r>
          </a:p>
          <a:p>
            <a:pPr lvl="1"/>
            <a:r>
              <a:rPr lang="en-GB" sz="2600" dirty="0"/>
              <a:t>All are available on the NHS with an FP10 form. See the British National Formulary (</a:t>
            </a:r>
            <a:r>
              <a:rPr lang="en-GB" sz="2600" dirty="0">
                <a:hlinkClick r:id="rId4"/>
              </a:rPr>
              <a:t>BNF</a:t>
            </a:r>
            <a:r>
              <a:rPr lang="en-GB" sz="2600" dirty="0"/>
              <a:t>) for a complete list of all the topical corticosteroids available in the UK. </a:t>
            </a:r>
          </a:p>
          <a:p>
            <a:pPr lvl="0"/>
            <a:r>
              <a:rPr lang="en-GB" sz="2600" b="1" dirty="0"/>
              <a:t>Note that:</a:t>
            </a:r>
            <a:endParaRPr lang="en-GB" sz="2600" dirty="0"/>
          </a:p>
          <a:p>
            <a:pPr lvl="1"/>
            <a:r>
              <a:rPr lang="en-GB" sz="2600" dirty="0"/>
              <a:t>Hydrocortisone 1% is available over-the-counter for the treatment of mild-to-moderate eczema not involving the face or genitals.</a:t>
            </a:r>
          </a:p>
          <a:p>
            <a:pPr lvl="1"/>
            <a:r>
              <a:rPr lang="en-GB" sz="2600" dirty="0"/>
              <a:t>Very potent topical corticosteroids should usually only be prescribed by specialists. [</a:t>
            </a:r>
            <a:r>
              <a:rPr lang="en-GB" sz="2600" dirty="0">
                <a:hlinkClick r:id="rId5"/>
              </a:rPr>
              <a:t>BNF 72, 2016</a:t>
            </a:r>
            <a:r>
              <a:rPr lang="en-GB" sz="2600" dirty="0"/>
              <a:t>]</a:t>
            </a:r>
          </a:p>
          <a:p>
            <a:pPr marL="0" lvl="0" indent="0">
              <a:buNone/>
            </a:pPr>
            <a:endParaRPr lang="en-GB" dirty="0"/>
          </a:p>
          <a:p>
            <a:endParaRPr lang="en-US"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5F61B636-5B2E-4F87-9E51-AFC3EBDE5F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8929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1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 Factors not to overlook</a:t>
            </a:r>
          </a:p>
        </p:txBody>
      </p:sp>
      <p:sp>
        <p:nvSpPr>
          <p:cNvPr id="3" name="Content Placeholder 2"/>
          <p:cNvSpPr>
            <a:spLocks noGrp="1"/>
          </p:cNvSpPr>
          <p:nvPr>
            <p:ph idx="1"/>
          </p:nvPr>
        </p:nvSpPr>
        <p:spPr/>
        <p:txBody>
          <a:bodyPr>
            <a:normAutofit fontScale="85000" lnSpcReduction="20000"/>
          </a:bodyPr>
          <a:lstStyle/>
          <a:p>
            <a:r>
              <a:rPr lang="en-GB" dirty="0"/>
              <a:t>Alcohol</a:t>
            </a:r>
          </a:p>
          <a:p>
            <a:r>
              <a:rPr lang="en-GB" dirty="0"/>
              <a:t>Stress</a:t>
            </a:r>
          </a:p>
          <a:p>
            <a:r>
              <a:rPr lang="en-GB" dirty="0"/>
              <a:t>Trauma (including infections </a:t>
            </a:r>
            <a:r>
              <a:rPr lang="en-GB" dirty="0">
                <a:sym typeface="Wingdings" panose="05000000000000000000" pitchFamily="2" charset="2"/>
              </a:rPr>
              <a:t>)</a:t>
            </a:r>
            <a:endParaRPr lang="en-GB" dirty="0"/>
          </a:p>
          <a:p>
            <a:r>
              <a:rPr lang="en-GB" dirty="0"/>
              <a:t>Medications: NSAIDS, steroids, beta blockers, </a:t>
            </a:r>
            <a:r>
              <a:rPr lang="en-GB" dirty="0" err="1"/>
              <a:t>antimalarials</a:t>
            </a:r>
            <a:r>
              <a:rPr lang="en-GB" dirty="0"/>
              <a:t>, lithium</a:t>
            </a:r>
          </a:p>
          <a:p>
            <a:r>
              <a:rPr lang="en-GB" dirty="0"/>
              <a:t>Obesity</a:t>
            </a:r>
          </a:p>
          <a:p>
            <a:endParaRPr lang="en-GB" dirty="0"/>
          </a:p>
          <a:p>
            <a:r>
              <a:rPr lang="en-GB" dirty="0"/>
              <a:t>When examining: ALWAYS THINK TO CHECK:</a:t>
            </a:r>
          </a:p>
          <a:p>
            <a:pPr marL="0" indent="0">
              <a:buNone/>
            </a:pPr>
            <a:r>
              <a:rPr lang="en-GB" dirty="0"/>
              <a:t>-scalp</a:t>
            </a:r>
          </a:p>
          <a:p>
            <a:pPr marL="0" indent="0">
              <a:buNone/>
            </a:pPr>
            <a:r>
              <a:rPr lang="en-GB" dirty="0"/>
              <a:t>-nails</a:t>
            </a:r>
          </a:p>
          <a:p>
            <a:pPr marL="0" indent="0">
              <a:buNone/>
            </a:pPr>
            <a:r>
              <a:rPr lang="en-GB" dirty="0"/>
              <a:t>-Butt crack</a:t>
            </a:r>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B59B39FB-3DB5-4608-8AD7-EA071819769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3967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5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0" y="0"/>
            <a:ext cx="6705600" cy="5029200"/>
          </a:xfrm>
          <a:prstGeom prst="rect">
            <a:avLst/>
          </a:prstGeom>
        </p:spPr>
      </p:pic>
      <p:pic>
        <p:nvPicPr>
          <p:cNvPr id="5" name="Picture 4"/>
          <p:cNvPicPr>
            <a:picLocks noChangeAspect="1"/>
          </p:cNvPicPr>
          <p:nvPr/>
        </p:nvPicPr>
        <p:blipFill>
          <a:blip r:embed="rId5"/>
          <a:stretch>
            <a:fillRect/>
          </a:stretch>
        </p:blipFill>
        <p:spPr>
          <a:xfrm>
            <a:off x="6738661" y="2767996"/>
            <a:ext cx="5453339" cy="4090004"/>
          </a:xfrm>
          <a:prstGeom prst="rect">
            <a:avLst/>
          </a:prstGeom>
        </p:spPr>
      </p:pic>
      <p:sp>
        <p:nvSpPr>
          <p:cNvPr id="2" name="Footer Placeholder 1"/>
          <p:cNvSpPr>
            <a:spLocks noGrp="1"/>
          </p:cNvSpPr>
          <p:nvPr>
            <p:ph type="ftr" sz="quarter" idx="11"/>
          </p:nvPr>
        </p:nvSpPr>
        <p:spPr/>
        <p:txBody>
          <a:bodyPr/>
          <a:lstStyle/>
          <a:p>
            <a:r>
              <a:rPr lang="en-GB"/>
              <a:t>Copyrighted    Belmatt Healthcare Training</a:t>
            </a:r>
          </a:p>
        </p:txBody>
      </p:sp>
      <p:pic>
        <p:nvPicPr>
          <p:cNvPr id="3" name="Recorded Sound">
            <a:hlinkClick r:id="" action="ppaction://media"/>
            <a:extLst>
              <a:ext uri="{FF2B5EF4-FFF2-40B4-BE49-F238E27FC236}">
                <a16:creationId xmlns:a16="http://schemas.microsoft.com/office/drawing/2014/main" id="{113399C9-83CE-499A-A7E4-0EDD04EC4E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96638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4"/>
          <a:srcRect t="29321" b="29321"/>
          <a:stretch>
            <a:fillRect/>
          </a:stretch>
        </p:blipFill>
        <p:spPr>
          <a:prstGeom prst="rect">
            <a:avLst/>
          </a:prstGeom>
        </p:spPr>
      </p:pic>
      <p:pic>
        <p:nvPicPr>
          <p:cNvPr id="4" name="Picture 3"/>
          <p:cNvPicPr>
            <a:picLocks noChangeAspect="1"/>
          </p:cNvPicPr>
          <p:nvPr/>
        </p:nvPicPr>
        <p:blipFill>
          <a:blip r:embed="rId5"/>
          <a:stretch>
            <a:fillRect/>
          </a:stretch>
        </p:blipFill>
        <p:spPr>
          <a:xfrm>
            <a:off x="0" y="0"/>
            <a:ext cx="6565392" cy="4924044"/>
          </a:xfrm>
          <a:prstGeom prst="rect">
            <a:avLst/>
          </a:prstGeom>
        </p:spPr>
      </p:pic>
      <p:sp>
        <p:nvSpPr>
          <p:cNvPr id="2" name="Footer Placeholder 1"/>
          <p:cNvSpPr>
            <a:spLocks noGrp="1"/>
          </p:cNvSpPr>
          <p:nvPr>
            <p:ph type="ftr" sz="quarter" idx="11"/>
          </p:nvPr>
        </p:nvSpPr>
        <p:spPr/>
        <p:txBody>
          <a:bodyPr/>
          <a:lstStyle/>
          <a:p>
            <a:r>
              <a:rPr lang="en-GB"/>
              <a:t>Copyrighted    Belmatt Healthcare Training</a:t>
            </a:r>
          </a:p>
        </p:txBody>
      </p:sp>
      <p:pic>
        <p:nvPicPr>
          <p:cNvPr id="3" name="Recorded Sound">
            <a:hlinkClick r:id="" action="ppaction://media"/>
            <a:extLst>
              <a:ext uri="{FF2B5EF4-FFF2-40B4-BE49-F238E27FC236}">
                <a16:creationId xmlns:a16="http://schemas.microsoft.com/office/drawing/2014/main" id="{F4E8CEED-002F-4BF8-BA72-95F7A9E1EC2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196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6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1" y="0"/>
            <a:ext cx="6178731" cy="3931920"/>
          </a:xfrm>
          <a:prstGeom prst="rect">
            <a:avLst/>
          </a:prstGeom>
        </p:spPr>
      </p:pic>
      <p:pic>
        <p:nvPicPr>
          <p:cNvPr id="5" name="Picture 4"/>
          <p:cNvPicPr>
            <a:picLocks noChangeAspect="1"/>
          </p:cNvPicPr>
          <p:nvPr/>
        </p:nvPicPr>
        <p:blipFill>
          <a:blip r:embed="rId5"/>
          <a:stretch>
            <a:fillRect/>
          </a:stretch>
        </p:blipFill>
        <p:spPr>
          <a:xfrm>
            <a:off x="6178757" y="2496855"/>
            <a:ext cx="6013271" cy="4361187"/>
          </a:xfrm>
          <a:prstGeom prst="rect">
            <a:avLst/>
          </a:prstGeom>
        </p:spPr>
      </p:pic>
      <p:sp>
        <p:nvSpPr>
          <p:cNvPr id="2" name="Footer Placeholder 1"/>
          <p:cNvSpPr>
            <a:spLocks noGrp="1"/>
          </p:cNvSpPr>
          <p:nvPr>
            <p:ph type="ftr" sz="quarter" idx="11"/>
          </p:nvPr>
        </p:nvSpPr>
        <p:spPr/>
        <p:txBody>
          <a:bodyPr/>
          <a:lstStyle/>
          <a:p>
            <a:r>
              <a:rPr lang="en-GB"/>
              <a:t>Copyrighted    Belmatt Healthcare Training</a:t>
            </a:r>
          </a:p>
        </p:txBody>
      </p:sp>
      <p:pic>
        <p:nvPicPr>
          <p:cNvPr id="3" name="Recorded Sound">
            <a:hlinkClick r:id="" action="ppaction://media"/>
            <a:extLst>
              <a:ext uri="{FF2B5EF4-FFF2-40B4-BE49-F238E27FC236}">
                <a16:creationId xmlns:a16="http://schemas.microsoft.com/office/drawing/2014/main" id="{A7781D84-0BEB-45EE-8AA0-453E882F90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930869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Urticaria</a:t>
            </a:r>
            <a:endParaRPr lang="en-GB" dirty="0"/>
          </a:p>
        </p:txBody>
      </p:sp>
      <p:sp>
        <p:nvSpPr>
          <p:cNvPr id="3" name="Content Placeholder 2"/>
          <p:cNvSpPr>
            <a:spLocks noGrp="1"/>
          </p:cNvSpPr>
          <p:nvPr>
            <p:ph idx="1"/>
          </p:nvPr>
        </p:nvSpPr>
        <p:spPr/>
        <p:txBody>
          <a:bodyPr>
            <a:normAutofit fontScale="92500" lnSpcReduction="10000"/>
          </a:bodyPr>
          <a:lstStyle/>
          <a:p>
            <a:r>
              <a:rPr lang="en-GB" dirty="0"/>
              <a:t>A transient vascular reaction of the skin marked by erythematous smooth plaques (wheals) and usually severe itching. </a:t>
            </a:r>
            <a:r>
              <a:rPr lang="en-GB" dirty="0" err="1"/>
              <a:t>Angiodema</a:t>
            </a:r>
            <a:r>
              <a:rPr lang="en-GB" dirty="0"/>
              <a:t> can also be present</a:t>
            </a:r>
          </a:p>
          <a:p>
            <a:r>
              <a:rPr lang="en-GB" dirty="0"/>
              <a:t>Many types, of which you are most like to encounter:</a:t>
            </a:r>
          </a:p>
          <a:p>
            <a:pPr marL="0" indent="0">
              <a:buNone/>
            </a:pPr>
            <a:r>
              <a:rPr lang="en-GB" dirty="0"/>
              <a:t>-Acute urticaria (virus, insect bites, bacteria, food allergy, drug allergy, drug </a:t>
            </a:r>
            <a:r>
              <a:rPr lang="en-GB" dirty="0" err="1"/>
              <a:t>pseudoallergy</a:t>
            </a:r>
            <a:r>
              <a:rPr lang="en-GB" dirty="0"/>
              <a:t>, opiates and </a:t>
            </a:r>
            <a:r>
              <a:rPr lang="en-GB" dirty="0" err="1"/>
              <a:t>nsaids</a:t>
            </a:r>
            <a:r>
              <a:rPr lang="en-GB" dirty="0"/>
              <a:t>)</a:t>
            </a:r>
          </a:p>
          <a:p>
            <a:pPr marL="0" indent="0">
              <a:buNone/>
            </a:pPr>
            <a:r>
              <a:rPr lang="en-GB" dirty="0"/>
              <a:t>-Chronic </a:t>
            </a:r>
            <a:r>
              <a:rPr lang="en-GB" dirty="0" err="1"/>
              <a:t>urticaria</a:t>
            </a:r>
            <a:endParaRPr lang="en-GB" dirty="0"/>
          </a:p>
          <a:p>
            <a:pPr marL="0" indent="0">
              <a:buNone/>
            </a:pPr>
            <a:r>
              <a:rPr lang="en-GB" dirty="0"/>
              <a:t>-cold urticaria</a:t>
            </a:r>
          </a:p>
          <a:p>
            <a:pPr marL="0" indent="0">
              <a:buNone/>
            </a:pPr>
            <a:r>
              <a:rPr lang="en-GB" dirty="0"/>
              <a:t>-pressure urticaria</a:t>
            </a:r>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C76AB36E-97A2-4749-960F-17F52880B9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6916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Treatment</a:t>
            </a:r>
          </a:p>
        </p:txBody>
      </p:sp>
      <p:sp>
        <p:nvSpPr>
          <p:cNvPr id="3" name="Content Placeholder 2"/>
          <p:cNvSpPr>
            <a:spLocks noGrp="1"/>
          </p:cNvSpPr>
          <p:nvPr>
            <p:ph idx="1"/>
          </p:nvPr>
        </p:nvSpPr>
        <p:spPr/>
        <p:txBody>
          <a:bodyPr>
            <a:normAutofit lnSpcReduction="10000"/>
          </a:bodyPr>
          <a:lstStyle/>
          <a:p>
            <a:r>
              <a:rPr lang="en-GB" dirty="0"/>
              <a:t>Nothing</a:t>
            </a:r>
          </a:p>
          <a:p>
            <a:r>
              <a:rPr lang="en-GB" dirty="0"/>
              <a:t>Avoiding triggers</a:t>
            </a:r>
          </a:p>
          <a:p>
            <a:r>
              <a:rPr lang="en-GB" dirty="0"/>
              <a:t>Antihistamines (cetirizine, </a:t>
            </a:r>
            <a:r>
              <a:rPr lang="en-GB" dirty="0" err="1"/>
              <a:t>loratadine</a:t>
            </a:r>
            <a:r>
              <a:rPr lang="en-GB" dirty="0"/>
              <a:t>, fexofenadine)</a:t>
            </a:r>
          </a:p>
          <a:p>
            <a:r>
              <a:rPr lang="en-GB" dirty="0"/>
              <a:t>Oral steroids</a:t>
            </a:r>
          </a:p>
          <a:p>
            <a:r>
              <a:rPr lang="en-GB" dirty="0"/>
              <a:t>Emollient lotions</a:t>
            </a:r>
          </a:p>
          <a:p>
            <a:r>
              <a:rPr lang="en-GB" dirty="0"/>
              <a:t>Biologics</a:t>
            </a:r>
          </a:p>
          <a:p>
            <a:r>
              <a:rPr lang="en-GB" dirty="0" err="1"/>
              <a:t>Ciclosporin</a:t>
            </a:r>
            <a:endParaRPr lang="en-GB" dirty="0"/>
          </a:p>
          <a:p>
            <a:r>
              <a:rPr lang="en-GB" dirty="0" err="1"/>
              <a:t>Monteleukast</a:t>
            </a:r>
            <a:r>
              <a:rPr lang="en-GB" dirty="0"/>
              <a:t> </a:t>
            </a:r>
          </a:p>
          <a:p>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91A389C7-24C1-4D08-A106-D3407FBE71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579613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4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2362200" y="0"/>
            <a:ext cx="7772400" cy="685800"/>
          </a:xfrm>
        </p:spPr>
        <p:txBody>
          <a:bodyPr/>
          <a:lstStyle/>
          <a:p>
            <a:pPr algn="l" eaLnBrk="1" hangingPunct="1"/>
            <a:r>
              <a:rPr lang="en-US" altLang="en-US" sz="3600">
                <a:cs typeface="Times New Roman" panose="02020603050405020304" pitchFamily="18" charset="0"/>
              </a:rPr>
              <a:t>Anatomy Of Skin</a:t>
            </a:r>
          </a:p>
        </p:txBody>
      </p:sp>
      <p:sp>
        <p:nvSpPr>
          <p:cNvPr id="627715" name="Rectangle 3"/>
          <p:cNvSpPr>
            <a:spLocks noGrp="1" noChangeArrowheads="1"/>
          </p:cNvSpPr>
          <p:nvPr>
            <p:ph idx="1"/>
          </p:nvPr>
        </p:nvSpPr>
        <p:spPr>
          <a:xfrm>
            <a:off x="549276" y="1061657"/>
            <a:ext cx="8458200" cy="5486400"/>
          </a:xfrm>
        </p:spPr>
        <p:txBody>
          <a:bodyPr rtlCol="0">
            <a:normAutofit fontScale="92500" lnSpcReduction="10000"/>
          </a:bodyPr>
          <a:lstStyle/>
          <a:p>
            <a:pPr eaLnBrk="1" fontAlgn="auto" hangingPunct="1">
              <a:lnSpc>
                <a:spcPct val="90000"/>
              </a:lnSpc>
              <a:spcAft>
                <a:spcPts val="0"/>
              </a:spcAft>
              <a:buFont typeface="Arial"/>
              <a:buChar char="•"/>
              <a:defRPr/>
            </a:pPr>
            <a:r>
              <a:rPr lang="en-US" sz="2800" dirty="0">
                <a:ea typeface="Times New Roman" pitchFamily="-106" charset="0"/>
                <a:cs typeface="Times New Roman" pitchFamily="-106" charset="0"/>
              </a:rPr>
              <a:t>Epidermis</a:t>
            </a:r>
          </a:p>
          <a:p>
            <a:pPr lvl="1" eaLnBrk="1" fontAlgn="auto" hangingPunct="1">
              <a:lnSpc>
                <a:spcPct val="90000"/>
              </a:lnSpc>
              <a:spcAft>
                <a:spcPts val="0"/>
              </a:spcAft>
              <a:buFont typeface="Arial"/>
              <a:buChar char="–"/>
              <a:defRPr/>
            </a:pPr>
            <a:r>
              <a:rPr lang="en-US" sz="2400" dirty="0">
                <a:ea typeface="Times New Roman" pitchFamily="-106" charset="0"/>
                <a:cs typeface="Times New Roman" pitchFamily="-106" charset="0"/>
              </a:rPr>
              <a:t>Outer layer contains the stratum </a:t>
            </a:r>
            <a:r>
              <a:rPr lang="en-US" sz="2400" dirty="0" err="1">
                <a:ea typeface="Times New Roman" pitchFamily="-106" charset="0"/>
                <a:cs typeface="Times New Roman" pitchFamily="-106" charset="0"/>
              </a:rPr>
              <a:t>corneum</a:t>
            </a:r>
            <a:endParaRPr lang="en-US" sz="2400" dirty="0">
              <a:ea typeface="Times New Roman" pitchFamily="-106" charset="0"/>
              <a:cs typeface="Times New Roman" pitchFamily="-106" charset="0"/>
            </a:endParaRPr>
          </a:p>
          <a:p>
            <a:pPr lvl="2" eaLnBrk="1" fontAlgn="auto" hangingPunct="1">
              <a:lnSpc>
                <a:spcPct val="90000"/>
              </a:lnSpc>
              <a:spcAft>
                <a:spcPts val="0"/>
              </a:spcAft>
              <a:buFont typeface="Arial"/>
              <a:buChar char="•"/>
              <a:defRPr/>
            </a:pPr>
            <a:r>
              <a:rPr lang="en-US" dirty="0">
                <a:ea typeface="Times New Roman" pitchFamily="-106" charset="0"/>
                <a:cs typeface="Times New Roman" pitchFamily="-106" charset="0"/>
              </a:rPr>
              <a:t>The rate limiting step in dermal or percutaneous absorption is diffusion through the epidermis</a:t>
            </a:r>
          </a:p>
          <a:p>
            <a:pPr eaLnBrk="1" fontAlgn="auto" hangingPunct="1">
              <a:lnSpc>
                <a:spcPct val="90000"/>
              </a:lnSpc>
              <a:spcAft>
                <a:spcPts val="0"/>
              </a:spcAft>
              <a:buFont typeface="Arial"/>
              <a:buChar char="•"/>
              <a:defRPr/>
            </a:pPr>
            <a:r>
              <a:rPr lang="en-US" sz="2800" dirty="0">
                <a:ea typeface="Times New Roman" pitchFamily="-106" charset="0"/>
                <a:cs typeface="Times New Roman" pitchFamily="-106" charset="0"/>
              </a:rPr>
              <a:t>Dermis</a:t>
            </a:r>
          </a:p>
          <a:p>
            <a:pPr lvl="1" eaLnBrk="1" fontAlgn="auto" hangingPunct="1">
              <a:lnSpc>
                <a:spcPct val="90000"/>
              </a:lnSpc>
              <a:spcAft>
                <a:spcPts val="0"/>
              </a:spcAft>
              <a:buFont typeface="Arial"/>
              <a:buChar char="–"/>
              <a:defRPr/>
            </a:pPr>
            <a:r>
              <a:rPr lang="en-US" sz="2400" dirty="0">
                <a:ea typeface="Times New Roman" pitchFamily="-106" charset="0"/>
                <a:cs typeface="Times New Roman" pitchFamily="-106" charset="0"/>
              </a:rPr>
              <a:t>Much thicker than epidermis  </a:t>
            </a:r>
          </a:p>
          <a:p>
            <a:pPr lvl="1" eaLnBrk="1" fontAlgn="auto" hangingPunct="1">
              <a:lnSpc>
                <a:spcPct val="90000"/>
              </a:lnSpc>
              <a:spcAft>
                <a:spcPts val="0"/>
              </a:spcAft>
              <a:buFont typeface="Arial"/>
              <a:buChar char="–"/>
              <a:defRPr/>
            </a:pPr>
            <a:r>
              <a:rPr lang="en-US" sz="2400" dirty="0">
                <a:ea typeface="Times New Roman" pitchFamily="-106" charset="0"/>
                <a:cs typeface="Times New Roman" pitchFamily="-106" charset="0"/>
              </a:rPr>
              <a:t>True skin &amp; is the main natural protection against trauma</a:t>
            </a:r>
          </a:p>
          <a:p>
            <a:pPr lvl="1" eaLnBrk="1" fontAlgn="auto" hangingPunct="1">
              <a:lnSpc>
                <a:spcPct val="90000"/>
              </a:lnSpc>
              <a:spcAft>
                <a:spcPts val="0"/>
              </a:spcAft>
              <a:buFont typeface="Arial"/>
              <a:buChar char="–"/>
              <a:defRPr/>
            </a:pPr>
            <a:r>
              <a:rPr lang="en-US" sz="2400" dirty="0">
                <a:ea typeface="Times New Roman" pitchFamily="-106" charset="0"/>
                <a:cs typeface="Times New Roman" pitchFamily="-106" charset="0"/>
              </a:rPr>
              <a:t>Contains</a:t>
            </a:r>
          </a:p>
          <a:p>
            <a:pPr lvl="2" eaLnBrk="1" fontAlgn="auto" hangingPunct="1">
              <a:lnSpc>
                <a:spcPct val="90000"/>
              </a:lnSpc>
              <a:spcAft>
                <a:spcPts val="0"/>
              </a:spcAft>
              <a:buFont typeface="Arial"/>
              <a:buChar char="•"/>
              <a:defRPr/>
            </a:pPr>
            <a:r>
              <a:rPr lang="en-US" dirty="0">
                <a:ea typeface="Times New Roman" pitchFamily="-106" charset="0"/>
                <a:cs typeface="Times New Roman" pitchFamily="-106" charset="0"/>
              </a:rPr>
              <a:t>Sweat glands</a:t>
            </a:r>
          </a:p>
          <a:p>
            <a:pPr lvl="2" eaLnBrk="1" fontAlgn="auto" hangingPunct="1">
              <a:lnSpc>
                <a:spcPct val="90000"/>
              </a:lnSpc>
              <a:spcAft>
                <a:spcPts val="0"/>
              </a:spcAft>
              <a:buFont typeface="Arial"/>
              <a:buChar char="•"/>
              <a:defRPr/>
            </a:pPr>
            <a:r>
              <a:rPr lang="en-US" dirty="0">
                <a:ea typeface="Times New Roman" pitchFamily="-106" charset="0"/>
                <a:cs typeface="Times New Roman" pitchFamily="-106" charset="0"/>
              </a:rPr>
              <a:t>Sebaceous glands</a:t>
            </a:r>
          </a:p>
          <a:p>
            <a:pPr lvl="2" eaLnBrk="1" fontAlgn="auto" hangingPunct="1">
              <a:lnSpc>
                <a:spcPct val="90000"/>
              </a:lnSpc>
              <a:spcAft>
                <a:spcPts val="0"/>
              </a:spcAft>
              <a:buFont typeface="Arial"/>
              <a:buChar char="•"/>
              <a:defRPr/>
            </a:pPr>
            <a:r>
              <a:rPr lang="en-US" dirty="0">
                <a:ea typeface="Times New Roman" pitchFamily="-106" charset="0"/>
                <a:cs typeface="Times New Roman" pitchFamily="-106" charset="0"/>
              </a:rPr>
              <a:t>Blood vessels</a:t>
            </a:r>
          </a:p>
          <a:p>
            <a:pPr lvl="2" eaLnBrk="1" fontAlgn="auto" hangingPunct="1">
              <a:lnSpc>
                <a:spcPct val="90000"/>
              </a:lnSpc>
              <a:spcAft>
                <a:spcPts val="0"/>
              </a:spcAft>
              <a:buFont typeface="Arial"/>
              <a:buChar char="•"/>
              <a:defRPr/>
            </a:pPr>
            <a:r>
              <a:rPr lang="en-US" dirty="0">
                <a:ea typeface="Times New Roman" pitchFamily="-106" charset="0"/>
                <a:cs typeface="Times New Roman" pitchFamily="-106" charset="0"/>
              </a:rPr>
              <a:t>Hair</a:t>
            </a:r>
          </a:p>
          <a:p>
            <a:pPr lvl="2" eaLnBrk="1" fontAlgn="auto" hangingPunct="1">
              <a:lnSpc>
                <a:spcPct val="90000"/>
              </a:lnSpc>
              <a:spcAft>
                <a:spcPts val="0"/>
              </a:spcAft>
              <a:buFont typeface="Arial"/>
              <a:buChar char="•"/>
              <a:defRPr/>
            </a:pPr>
            <a:r>
              <a:rPr lang="en-US" dirty="0">
                <a:ea typeface="Times New Roman" pitchFamily="-106" charset="0"/>
                <a:cs typeface="Times New Roman" pitchFamily="-106" charset="0"/>
              </a:rPr>
              <a:t>Nails </a:t>
            </a:r>
          </a:p>
          <a:p>
            <a:pPr eaLnBrk="1" fontAlgn="auto" hangingPunct="1">
              <a:lnSpc>
                <a:spcPct val="90000"/>
              </a:lnSpc>
              <a:spcAft>
                <a:spcPts val="0"/>
              </a:spcAft>
              <a:buFont typeface="Arial"/>
              <a:buChar char="•"/>
              <a:defRPr/>
            </a:pPr>
            <a:r>
              <a:rPr lang="en-US" sz="2800" dirty="0">
                <a:ea typeface="Times New Roman" pitchFamily="-106" charset="0"/>
                <a:cs typeface="Times New Roman" pitchFamily="-106" charset="0"/>
              </a:rPr>
              <a:t>Subcutaneous Layer </a:t>
            </a:r>
          </a:p>
          <a:p>
            <a:pPr lvl="1" eaLnBrk="1" fontAlgn="auto" hangingPunct="1">
              <a:lnSpc>
                <a:spcPct val="90000"/>
              </a:lnSpc>
              <a:spcAft>
                <a:spcPts val="0"/>
              </a:spcAft>
              <a:buFont typeface="Arial"/>
              <a:buChar char="–"/>
              <a:defRPr/>
            </a:pPr>
            <a:r>
              <a:rPr lang="en-US" sz="2400" dirty="0">
                <a:ea typeface="Times New Roman" pitchFamily="-106" charset="0"/>
                <a:cs typeface="Times New Roman" pitchFamily="-106" charset="0"/>
              </a:rPr>
              <a:t>Contains the fatty tissues which cushion &amp; insulate</a:t>
            </a:r>
          </a:p>
        </p:txBody>
      </p:sp>
      <p:pic>
        <p:nvPicPr>
          <p:cNvPr id="22532" name="Picture 4" descr="C:\Documents and Settings\Gary Brown\Application Data\Microsoft\Media Catalog\Downloaded Clips\cl0\HM00301_.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7479" y="2045158"/>
            <a:ext cx="3184524" cy="46763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Tree>
    <p:extLst>
      <p:ext uri="{BB962C8B-B14F-4D97-AF65-F5344CB8AC3E}">
        <p14:creationId xmlns:p14="http://schemas.microsoft.com/office/powerpoint/2010/main" val="285408547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Important things to note</a:t>
            </a:r>
          </a:p>
        </p:txBody>
      </p:sp>
      <p:sp>
        <p:nvSpPr>
          <p:cNvPr id="3" name="Content Placeholder 2"/>
          <p:cNvSpPr>
            <a:spLocks noGrp="1"/>
          </p:cNvSpPr>
          <p:nvPr>
            <p:ph idx="1"/>
          </p:nvPr>
        </p:nvSpPr>
        <p:spPr/>
        <p:txBody>
          <a:bodyPr/>
          <a:lstStyle/>
          <a:p>
            <a:r>
              <a:rPr lang="en-GB" dirty="0"/>
              <a:t>Angioedema</a:t>
            </a:r>
          </a:p>
          <a:p>
            <a:r>
              <a:rPr lang="en-GB" dirty="0"/>
              <a:t>Tongue/throat symptoms</a:t>
            </a:r>
          </a:p>
          <a:p>
            <a:r>
              <a:rPr lang="en-GB" dirty="0"/>
              <a:t>Respiratory involvement</a:t>
            </a:r>
          </a:p>
          <a:p>
            <a:r>
              <a:rPr lang="en-GB" dirty="0"/>
              <a:t>Abdominal involvement </a:t>
            </a:r>
          </a:p>
          <a:p>
            <a:r>
              <a:rPr lang="en-GB" dirty="0"/>
              <a:t>CVS involvement</a:t>
            </a:r>
          </a:p>
          <a:p>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74E3FA79-9D79-4A2A-B24E-02FCE6D3DCE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82885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3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63E0-5B61-421E-BE9B-11E73297D5C9}"/>
              </a:ext>
            </a:extLst>
          </p:cNvPr>
          <p:cNvSpPr>
            <a:spLocks noGrp="1"/>
          </p:cNvSpPr>
          <p:nvPr>
            <p:ph type="title"/>
          </p:nvPr>
        </p:nvSpPr>
        <p:spPr/>
        <p:txBody>
          <a:bodyPr/>
          <a:lstStyle/>
          <a:p>
            <a:r>
              <a:rPr lang="en-GB" dirty="0"/>
              <a:t>Scenario</a:t>
            </a:r>
          </a:p>
        </p:txBody>
      </p:sp>
      <p:sp>
        <p:nvSpPr>
          <p:cNvPr id="3" name="Content Placeholder 2">
            <a:extLst>
              <a:ext uri="{FF2B5EF4-FFF2-40B4-BE49-F238E27FC236}">
                <a16:creationId xmlns:a16="http://schemas.microsoft.com/office/drawing/2014/main" id="{86BA1CD9-EBEE-4698-B692-8A1AF37AB727}"/>
              </a:ext>
            </a:extLst>
          </p:cNvPr>
          <p:cNvSpPr>
            <a:spLocks noGrp="1"/>
          </p:cNvSpPr>
          <p:nvPr>
            <p:ph idx="1"/>
          </p:nvPr>
        </p:nvSpPr>
        <p:spPr/>
        <p:txBody>
          <a:bodyPr/>
          <a:lstStyle/>
          <a:p>
            <a:r>
              <a:rPr lang="en-GB" dirty="0"/>
              <a:t>A teenager presents to you with this rash following eating a prawn sandwich for lunch. The school nurse gave him some </a:t>
            </a:r>
            <a:r>
              <a:rPr lang="en-GB" dirty="0" err="1"/>
              <a:t>piriton</a:t>
            </a:r>
            <a:r>
              <a:rPr lang="en-GB" dirty="0"/>
              <a:t>. What questions should you be asking?</a:t>
            </a:r>
          </a:p>
        </p:txBody>
      </p:sp>
      <p:sp>
        <p:nvSpPr>
          <p:cNvPr id="4" name="Footer Placeholder 3">
            <a:extLst>
              <a:ext uri="{FF2B5EF4-FFF2-40B4-BE49-F238E27FC236}">
                <a16:creationId xmlns:a16="http://schemas.microsoft.com/office/drawing/2014/main" id="{1F22A38D-F253-414C-AC15-7B2029FA6F62}"/>
              </a:ext>
            </a:extLst>
          </p:cNvPr>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EBA7962B-33D2-4864-B23D-37FBAD65F53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2398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8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algn="l" eaLnBrk="1" hangingPunct="1"/>
            <a:r>
              <a:rPr lang="en-GB" altLang="en-US"/>
              <a:t>Urticaria</a:t>
            </a:r>
          </a:p>
        </p:txBody>
      </p:sp>
      <p:pic>
        <p:nvPicPr>
          <p:cNvPr id="101380" name="Picture 4" descr="77515_796Cam6500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764" y="1446213"/>
            <a:ext cx="9212477" cy="5092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Tree>
    <p:extLst>
      <p:ext uri="{BB962C8B-B14F-4D97-AF65-F5344CB8AC3E}">
        <p14:creationId xmlns:p14="http://schemas.microsoft.com/office/powerpoint/2010/main" val="1149019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HSV</a:t>
            </a:r>
          </a:p>
        </p:txBody>
      </p:sp>
      <p:sp>
        <p:nvSpPr>
          <p:cNvPr id="3" name="Content Placeholder 2"/>
          <p:cNvSpPr>
            <a:spLocks noGrp="1"/>
          </p:cNvSpPr>
          <p:nvPr>
            <p:ph idx="1"/>
          </p:nvPr>
        </p:nvSpPr>
        <p:spPr/>
        <p:txBody>
          <a:bodyPr/>
          <a:lstStyle/>
          <a:p>
            <a:r>
              <a:rPr lang="en-GB" dirty="0"/>
              <a:t>Type 1: Primary herpetic </a:t>
            </a:r>
            <a:r>
              <a:rPr lang="en-GB" dirty="0" err="1"/>
              <a:t>gingivostomatitis</a:t>
            </a:r>
            <a:r>
              <a:rPr lang="en-GB" dirty="0" err="1">
                <a:sym typeface="Wingdings" panose="05000000000000000000" pitchFamily="2" charset="2"/>
              </a:rPr>
              <a:t>cold</a:t>
            </a:r>
            <a:r>
              <a:rPr lang="en-GB" dirty="0">
                <a:sym typeface="Wingdings" panose="05000000000000000000" pitchFamily="2" charset="2"/>
              </a:rPr>
              <a:t> sores</a:t>
            </a:r>
          </a:p>
          <a:p>
            <a:endParaRPr lang="en-GB" dirty="0">
              <a:sym typeface="Wingdings" panose="05000000000000000000" pitchFamily="2" charset="2"/>
            </a:endParaRPr>
          </a:p>
          <a:p>
            <a:r>
              <a:rPr lang="en-GB" dirty="0">
                <a:sym typeface="Wingdings" panose="05000000000000000000" pitchFamily="2" charset="2"/>
              </a:rPr>
              <a:t>Type 2: Genital</a:t>
            </a:r>
          </a:p>
          <a:p>
            <a:endParaRPr lang="en-GB" dirty="0">
              <a:sym typeface="Wingdings" panose="05000000000000000000" pitchFamily="2" charset="2"/>
            </a:endParaRPr>
          </a:p>
          <a:p>
            <a:r>
              <a:rPr lang="en-GB" dirty="0">
                <a:sym typeface="Wingdings" panose="05000000000000000000" pitchFamily="2" charset="2"/>
              </a:rPr>
              <a:t>NB: these days the two really overlap!</a:t>
            </a:r>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CA0B88EC-DF18-4E16-824C-3108903E9B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1610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57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Oral HSV</a:t>
            </a:r>
          </a:p>
        </p:txBody>
      </p:sp>
      <p:sp>
        <p:nvSpPr>
          <p:cNvPr id="3" name="Content Placeholder 2"/>
          <p:cNvSpPr>
            <a:spLocks noGrp="1"/>
          </p:cNvSpPr>
          <p:nvPr>
            <p:ph idx="1"/>
          </p:nvPr>
        </p:nvSpPr>
        <p:spPr/>
        <p:txBody>
          <a:bodyPr/>
          <a:lstStyle/>
          <a:p>
            <a:r>
              <a:rPr lang="en-GB" dirty="0"/>
              <a:t>No treatment</a:t>
            </a:r>
          </a:p>
          <a:p>
            <a:r>
              <a:rPr lang="en-GB" dirty="0"/>
              <a:t>Paracetamol and Ibuprofen</a:t>
            </a:r>
          </a:p>
          <a:p>
            <a:r>
              <a:rPr lang="en-GB" dirty="0"/>
              <a:t>(Topical acyclovir)</a:t>
            </a:r>
          </a:p>
          <a:p>
            <a:r>
              <a:rPr lang="en-GB" dirty="0"/>
              <a:t>(Anaesthetic creams)</a:t>
            </a:r>
          </a:p>
          <a:p>
            <a:r>
              <a:rPr lang="en-GB" dirty="0"/>
              <a:t>(antiseptic mouth washes)</a:t>
            </a:r>
          </a:p>
          <a:p>
            <a:r>
              <a:rPr lang="en-GB" dirty="0"/>
              <a:t>((oral antivirals))</a:t>
            </a:r>
          </a:p>
          <a:p>
            <a:r>
              <a:rPr lang="en-GB" dirty="0"/>
              <a:t>(sun block)</a:t>
            </a:r>
          </a:p>
        </p:txBody>
      </p:sp>
      <p:pic>
        <p:nvPicPr>
          <p:cNvPr id="4" name="Picture 3"/>
          <p:cNvPicPr>
            <a:picLocks noChangeAspect="1"/>
          </p:cNvPicPr>
          <p:nvPr/>
        </p:nvPicPr>
        <p:blipFill>
          <a:blip r:embed="rId4"/>
          <a:stretch>
            <a:fillRect/>
          </a:stretch>
        </p:blipFill>
        <p:spPr>
          <a:xfrm>
            <a:off x="5273437" y="576457"/>
            <a:ext cx="6668627" cy="6001764"/>
          </a:xfrm>
          <a:prstGeom prst="rect">
            <a:avLst/>
          </a:prstGeom>
        </p:spPr>
      </p:pic>
      <p:sp>
        <p:nvSpPr>
          <p:cNvPr id="5" name="Footer Placeholder 4"/>
          <p:cNvSpPr>
            <a:spLocks noGrp="1"/>
          </p:cNvSpPr>
          <p:nvPr>
            <p:ph type="ftr" sz="quarter" idx="11"/>
          </p:nvPr>
        </p:nvSpPr>
        <p:spPr/>
        <p:txBody>
          <a:bodyPr/>
          <a:lstStyle/>
          <a:p>
            <a:r>
              <a:rPr lang="en-GB"/>
              <a:t>Copyrighted    Belmatt Healthcare Training</a:t>
            </a:r>
          </a:p>
        </p:txBody>
      </p:sp>
      <p:pic>
        <p:nvPicPr>
          <p:cNvPr id="6" name="Recorded Sound">
            <a:hlinkClick r:id="" action="ppaction://media"/>
            <a:extLst>
              <a:ext uri="{FF2B5EF4-FFF2-40B4-BE49-F238E27FC236}">
                <a16:creationId xmlns:a16="http://schemas.microsoft.com/office/drawing/2014/main" id="{3EE6F00A-0986-437B-9C85-04F002874A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4506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9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9D8FB-3A3C-4CE6-B043-2968EC313525}"/>
              </a:ext>
            </a:extLst>
          </p:cNvPr>
          <p:cNvSpPr>
            <a:spLocks noGrp="1"/>
          </p:cNvSpPr>
          <p:nvPr>
            <p:ph type="title"/>
          </p:nvPr>
        </p:nvSpPr>
        <p:spPr/>
        <p:txBody>
          <a:bodyPr/>
          <a:lstStyle/>
          <a:p>
            <a:r>
              <a:rPr lang="en-GB" dirty="0"/>
              <a:t>Recurrent HSV1</a:t>
            </a:r>
          </a:p>
        </p:txBody>
      </p:sp>
      <p:sp>
        <p:nvSpPr>
          <p:cNvPr id="4" name="Footer Placeholder 3">
            <a:extLst>
              <a:ext uri="{FF2B5EF4-FFF2-40B4-BE49-F238E27FC236}">
                <a16:creationId xmlns:a16="http://schemas.microsoft.com/office/drawing/2014/main" id="{C076C8DE-8428-43B4-B0EF-D0FA69BF72D2}"/>
              </a:ext>
            </a:extLst>
          </p:cNvPr>
          <p:cNvSpPr>
            <a:spLocks noGrp="1"/>
          </p:cNvSpPr>
          <p:nvPr>
            <p:ph type="ftr" sz="quarter" idx="11"/>
          </p:nvPr>
        </p:nvSpPr>
        <p:spPr/>
        <p:txBody>
          <a:bodyPr/>
          <a:lstStyle/>
          <a:p>
            <a:r>
              <a:rPr lang="en-GB"/>
              <a:t>Copyrighted    Belmatt Healthcare Training</a:t>
            </a:r>
          </a:p>
        </p:txBody>
      </p:sp>
      <p:pic>
        <p:nvPicPr>
          <p:cNvPr id="5122" name="Picture 2" descr="Image result for recurrent hsv 1">
            <a:extLst>
              <a:ext uri="{FF2B5EF4-FFF2-40B4-BE49-F238E27FC236}">
                <a16:creationId xmlns:a16="http://schemas.microsoft.com/office/drawing/2014/main" id="{191F0C6B-CFDC-4315-96C6-176BB59CFD7A}"/>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244241" y="1916482"/>
            <a:ext cx="5348614" cy="3632548"/>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E87EC90E-6F03-4B36-AD81-0006703B58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152384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2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b="1" dirty="0"/>
              <a:t>Self care measures</a:t>
            </a:r>
            <a:br>
              <a:rPr lang="en-GB" b="1" dirty="0"/>
            </a:br>
            <a:endParaRPr lang="en-GB" dirty="0"/>
          </a:p>
        </p:txBody>
      </p:sp>
      <p:sp>
        <p:nvSpPr>
          <p:cNvPr id="3" name="Content Placeholder 2"/>
          <p:cNvSpPr>
            <a:spLocks noGrp="1"/>
          </p:cNvSpPr>
          <p:nvPr>
            <p:ph idx="1"/>
          </p:nvPr>
        </p:nvSpPr>
        <p:spPr>
          <a:xfrm>
            <a:off x="530352" y="1408176"/>
            <a:ext cx="11466576" cy="5449824"/>
          </a:xfrm>
        </p:spPr>
        <p:txBody>
          <a:bodyPr>
            <a:normAutofit fontScale="92500" lnSpcReduction="10000"/>
          </a:bodyPr>
          <a:lstStyle/>
          <a:p>
            <a:r>
              <a:rPr lang="en-GB" b="1" dirty="0"/>
              <a:t>Self-care measures</a:t>
            </a:r>
            <a:r>
              <a:rPr lang="en-GB" dirty="0"/>
              <a:t> may be useful for some people. If appropriate, advise the person to: </a:t>
            </a:r>
          </a:p>
          <a:p>
            <a:pPr marL="742950" lvl="1" indent="-285750"/>
            <a:r>
              <a:rPr lang="en-GB" dirty="0"/>
              <a:t>Clean the affected area with plain or salt water to help prevent secondary infection and promote healing of lesions.</a:t>
            </a:r>
          </a:p>
          <a:p>
            <a:pPr marL="742950" lvl="1" indent="-285750"/>
            <a:r>
              <a:rPr lang="en-GB" dirty="0"/>
              <a:t>Apply </a:t>
            </a:r>
            <a:r>
              <a:rPr lang="en-GB" dirty="0" err="1"/>
              <a:t>vaseline</a:t>
            </a:r>
            <a:r>
              <a:rPr lang="en-GB" dirty="0"/>
              <a:t> or a topical anaesthetic (for example lidocaine 5%) to lesions to help with painful micturition, if required.</a:t>
            </a:r>
          </a:p>
          <a:p>
            <a:pPr marL="742950" lvl="1" indent="-285750"/>
            <a:r>
              <a:rPr lang="en-GB" dirty="0"/>
              <a:t>Increase fluid intake to produce dilute urine (which is less painful to void). Urinate in a bath or with water flowing over the area to reduce stinging.</a:t>
            </a:r>
          </a:p>
          <a:p>
            <a:pPr marL="742950" lvl="1" indent="-285750"/>
            <a:r>
              <a:rPr lang="en-GB" dirty="0"/>
              <a:t>Avoid wearing tight clothing</a:t>
            </a:r>
          </a:p>
          <a:p>
            <a:pPr marL="742950" lvl="1" indent="-285750"/>
            <a:r>
              <a:rPr lang="en-GB" dirty="0"/>
              <a:t>Take adequate pain relief.</a:t>
            </a:r>
          </a:p>
          <a:p>
            <a:pPr marL="742950" lvl="1" indent="-285750"/>
            <a:r>
              <a:rPr lang="en-GB" dirty="0"/>
              <a:t>Avoid sharing towels and flannels with household members on</a:t>
            </a:r>
          </a:p>
          <a:p>
            <a:pPr marL="742950" lvl="1" indent="-285750"/>
            <a:r>
              <a:rPr lang="en-GB" b="1" dirty="0"/>
              <a:t>Advise all people to abstain from sexual intercourse</a:t>
            </a:r>
            <a:r>
              <a:rPr lang="en-GB" dirty="0"/>
              <a:t> (including non-penetrative and </a:t>
            </a:r>
            <a:r>
              <a:rPr lang="en-GB" dirty="0" err="1"/>
              <a:t>oro</a:t>
            </a:r>
            <a:r>
              <a:rPr lang="en-GB" dirty="0"/>
              <a:t>-genital sex) until follow-up or until lesions have cleared.</a:t>
            </a:r>
          </a:p>
          <a:p>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AB4BAA10-726C-49BC-9706-55A88772C6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72231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5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Primary Genital HSV</a:t>
            </a:r>
          </a:p>
        </p:txBody>
      </p:sp>
      <p:sp>
        <p:nvSpPr>
          <p:cNvPr id="3" name="Content Placeholder 2"/>
          <p:cNvSpPr>
            <a:spLocks noGrp="1"/>
          </p:cNvSpPr>
          <p:nvPr>
            <p:ph idx="1"/>
          </p:nvPr>
        </p:nvSpPr>
        <p:spPr>
          <a:xfrm>
            <a:off x="512064" y="1499616"/>
            <a:ext cx="11082528" cy="5230368"/>
          </a:xfrm>
        </p:spPr>
        <p:txBody>
          <a:bodyPr>
            <a:normAutofit fontScale="92500" lnSpcReduction="20000"/>
          </a:bodyPr>
          <a:lstStyle/>
          <a:p>
            <a:r>
              <a:rPr lang="en-GB" b="1" dirty="0"/>
              <a:t>Oral antivirals are the primary treatment for genital herpes simplex infection </a:t>
            </a:r>
            <a:r>
              <a:rPr lang="en-GB" dirty="0"/>
              <a:t>— treatment should commence within 5 days of the start of the episode, or while new lesions are forming for people with a first clinical episode of genital herpes simplex virus (HSV).</a:t>
            </a:r>
          </a:p>
          <a:p>
            <a:endParaRPr lang="en-GB" dirty="0"/>
          </a:p>
          <a:p>
            <a:r>
              <a:rPr lang="en-GB" b="1" dirty="0"/>
              <a:t>Prescribe </a:t>
            </a:r>
            <a:r>
              <a:rPr lang="en-GB" dirty="0"/>
              <a:t>oral </a:t>
            </a:r>
            <a:r>
              <a:rPr lang="en-GB" dirty="0" err="1"/>
              <a:t>aciclovir</a:t>
            </a:r>
            <a:r>
              <a:rPr lang="en-GB" dirty="0"/>
              <a:t> 400 mg three times a day for 5–10 days, or 200 mg five times a day for 5–10 days, or alternatively: </a:t>
            </a:r>
          </a:p>
          <a:p>
            <a:pPr marL="742950" lvl="1" indent="-285750"/>
            <a:r>
              <a:rPr lang="en-GB" dirty="0" err="1"/>
              <a:t>Valaciclovir</a:t>
            </a:r>
            <a:r>
              <a:rPr lang="en-GB" dirty="0"/>
              <a:t> 500 mg orally twice a day for 5–10 days.</a:t>
            </a:r>
          </a:p>
          <a:p>
            <a:pPr marL="742950" lvl="1" indent="-285750"/>
            <a:r>
              <a:rPr lang="en-GB" dirty="0" err="1"/>
              <a:t>Famciclovir</a:t>
            </a:r>
            <a:r>
              <a:rPr lang="en-GB" dirty="0"/>
              <a:t> 250 mg orally three times a day for 5–10 days.</a:t>
            </a:r>
          </a:p>
          <a:p>
            <a:pPr marL="742950" lvl="1" indent="-285750"/>
            <a:endParaRPr lang="en-GB" dirty="0"/>
          </a:p>
          <a:p>
            <a:r>
              <a:rPr lang="en-GB" dirty="0"/>
              <a:t>Topical antiviral drugs are not recommended, as they offer minimal clinical benefit. </a:t>
            </a:r>
          </a:p>
          <a:p>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C80493B9-CAFB-464D-8760-D2CE5E0CEB4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8946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Recurrent Genital HSV</a:t>
            </a:r>
          </a:p>
        </p:txBody>
      </p:sp>
      <p:sp>
        <p:nvSpPr>
          <p:cNvPr id="3" name="Content Placeholder 2"/>
          <p:cNvSpPr>
            <a:spLocks noGrp="1"/>
          </p:cNvSpPr>
          <p:nvPr>
            <p:ph idx="1"/>
          </p:nvPr>
        </p:nvSpPr>
        <p:spPr>
          <a:xfrm>
            <a:off x="347472" y="1501254"/>
            <a:ext cx="11006328" cy="5356746"/>
          </a:xfrm>
        </p:spPr>
        <p:txBody>
          <a:bodyPr>
            <a:normAutofit fontScale="77500" lnSpcReduction="20000"/>
          </a:bodyPr>
          <a:lstStyle/>
          <a:p>
            <a:pPr marL="0" indent="0">
              <a:buNone/>
            </a:pPr>
            <a:endParaRPr lang="en-GB" dirty="0"/>
          </a:p>
          <a:p>
            <a:r>
              <a:rPr lang="en-GB" dirty="0"/>
              <a:t>If self-care measures are not controlling symptoms, management decisions should be made in partnership with the person. Options include: </a:t>
            </a:r>
          </a:p>
          <a:p>
            <a:pPr marL="742950" lvl="1" indent="-285750"/>
            <a:r>
              <a:rPr lang="en-GB" b="1" dirty="0"/>
              <a:t>Episodic</a:t>
            </a:r>
            <a:r>
              <a:rPr lang="en-GB" dirty="0"/>
              <a:t> antiviral treatment — if attacks are infrequent (less than six attacks per year). </a:t>
            </a:r>
          </a:p>
          <a:p>
            <a:pPr lvl="2"/>
            <a:r>
              <a:rPr lang="en-GB" dirty="0"/>
              <a:t>Prescribe oral </a:t>
            </a:r>
            <a:r>
              <a:rPr lang="en-GB" dirty="0" err="1"/>
              <a:t>aciclovir</a:t>
            </a:r>
            <a:r>
              <a:rPr lang="en-GB" dirty="0"/>
              <a:t> 800 mg three times a day for 2 days, </a:t>
            </a:r>
            <a:r>
              <a:rPr lang="en-GB" dirty="0" err="1"/>
              <a:t>famciclovir</a:t>
            </a:r>
            <a:r>
              <a:rPr lang="en-GB" dirty="0"/>
              <a:t> 1000 mg twice a day for 1 day, or </a:t>
            </a:r>
            <a:r>
              <a:rPr lang="en-GB" dirty="0" err="1"/>
              <a:t>valaciclovir</a:t>
            </a:r>
            <a:r>
              <a:rPr lang="en-GB" dirty="0"/>
              <a:t> 500 mg twice a day for 3 days.</a:t>
            </a:r>
          </a:p>
          <a:p>
            <a:pPr lvl="2"/>
            <a:r>
              <a:rPr lang="en-GB" dirty="0"/>
              <a:t>Alternatively, for 5-day treatment regimens: prescribe </a:t>
            </a:r>
            <a:r>
              <a:rPr lang="en-GB" dirty="0" err="1"/>
              <a:t>aciclovir</a:t>
            </a:r>
            <a:r>
              <a:rPr lang="en-GB" dirty="0"/>
              <a:t> 200 mg five times a day (or 400 mg three times a day) </a:t>
            </a:r>
            <a:r>
              <a:rPr lang="en-GB" dirty="0" err="1"/>
              <a:t>valaciclovir</a:t>
            </a:r>
            <a:r>
              <a:rPr lang="en-GB" dirty="0"/>
              <a:t> 500 mg twice a day, or </a:t>
            </a:r>
            <a:r>
              <a:rPr lang="en-GB" dirty="0" err="1"/>
              <a:t>famciclovir</a:t>
            </a:r>
            <a:r>
              <a:rPr lang="en-GB" dirty="0"/>
              <a:t> 125-250 mg twice a day.</a:t>
            </a:r>
          </a:p>
          <a:p>
            <a:pPr lvl="2"/>
            <a:r>
              <a:rPr lang="en-GB" dirty="0"/>
              <a:t>Consider self-initiated treatment, so antiviral medication can be started early in the next attack.</a:t>
            </a:r>
          </a:p>
          <a:p>
            <a:pPr marL="742950" lvl="1" indent="-285750"/>
            <a:r>
              <a:rPr lang="en-GB" b="1" dirty="0"/>
              <a:t>Suppressive</a:t>
            </a:r>
            <a:r>
              <a:rPr lang="en-GB" dirty="0"/>
              <a:t> antiviral treatment — if attacks are frequent (six or more attacks per year), causing psychological distress, or affecting the person's social life.  </a:t>
            </a:r>
          </a:p>
          <a:p>
            <a:pPr lvl="2"/>
            <a:r>
              <a:rPr lang="en-GB" dirty="0"/>
              <a:t>Prescribe </a:t>
            </a:r>
            <a:r>
              <a:rPr lang="en-GB" dirty="0" err="1"/>
              <a:t>aciclovir</a:t>
            </a:r>
            <a:r>
              <a:rPr lang="en-GB" dirty="0"/>
              <a:t> 400 mg twice a day (or 200 mg four times a day), </a:t>
            </a:r>
            <a:r>
              <a:rPr lang="en-GB" dirty="0" err="1"/>
              <a:t>famciclovir</a:t>
            </a:r>
            <a:r>
              <a:rPr lang="en-GB" dirty="0"/>
              <a:t> 250 mg twice a day, or </a:t>
            </a:r>
            <a:r>
              <a:rPr lang="en-GB" dirty="0" err="1"/>
              <a:t>valaciclovir</a:t>
            </a:r>
            <a:r>
              <a:rPr lang="en-GB" dirty="0"/>
              <a:t> 500 mg once a day.</a:t>
            </a:r>
          </a:p>
          <a:p>
            <a:pPr lvl="2"/>
            <a:r>
              <a:rPr lang="en-GB" dirty="0"/>
              <a:t>If breakthrough recurrences occur, the dosage should be increased. Consider seeking specialist advice.</a:t>
            </a:r>
          </a:p>
          <a:p>
            <a:pPr lvl="2"/>
            <a:r>
              <a:rPr lang="en-GB" dirty="0"/>
              <a:t>Continue treatment for a maximum of one year, after which it should be stopped to assess recurrence (for a minimum of two recurrences). Consider restarting treatment in people who have high rates of recurrence. </a:t>
            </a:r>
          </a:p>
          <a:p>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spTree>
    <p:extLst>
      <p:ext uri="{BB962C8B-B14F-4D97-AF65-F5344CB8AC3E}">
        <p14:creationId xmlns:p14="http://schemas.microsoft.com/office/powerpoint/2010/main" val="3634562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0" y="42"/>
            <a:ext cx="4974336" cy="4864769"/>
          </a:xfrm>
          <a:prstGeom prst="rect">
            <a:avLst/>
          </a:prstGeom>
        </p:spPr>
      </p:pic>
      <p:pic>
        <p:nvPicPr>
          <p:cNvPr id="5" name="Picture 4"/>
          <p:cNvPicPr>
            <a:picLocks noChangeAspect="1"/>
          </p:cNvPicPr>
          <p:nvPr/>
        </p:nvPicPr>
        <p:blipFill>
          <a:blip r:embed="rId5"/>
          <a:stretch>
            <a:fillRect/>
          </a:stretch>
        </p:blipFill>
        <p:spPr>
          <a:xfrm>
            <a:off x="5266945" y="2122626"/>
            <a:ext cx="6925056" cy="4657101"/>
          </a:xfrm>
          <a:prstGeom prst="rect">
            <a:avLst/>
          </a:prstGeom>
        </p:spPr>
      </p:pic>
      <p:sp>
        <p:nvSpPr>
          <p:cNvPr id="2" name="Footer Placeholder 1"/>
          <p:cNvSpPr>
            <a:spLocks noGrp="1"/>
          </p:cNvSpPr>
          <p:nvPr>
            <p:ph type="ftr" sz="quarter" idx="11"/>
          </p:nvPr>
        </p:nvSpPr>
        <p:spPr/>
        <p:txBody>
          <a:bodyPr/>
          <a:lstStyle/>
          <a:p>
            <a:r>
              <a:rPr lang="en-GB"/>
              <a:t>Copyrighted    Belmatt Healthcare Training</a:t>
            </a:r>
          </a:p>
        </p:txBody>
      </p:sp>
      <p:pic>
        <p:nvPicPr>
          <p:cNvPr id="3" name="Recorded Sound">
            <a:hlinkClick r:id="" action="ppaction://media"/>
            <a:extLst>
              <a:ext uri="{FF2B5EF4-FFF2-40B4-BE49-F238E27FC236}">
                <a16:creationId xmlns:a16="http://schemas.microsoft.com/office/drawing/2014/main" id="{6EA7F179-7C5D-4B05-B881-F15A2952D4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77132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algn="l" eaLnBrk="1" hangingPunct="1"/>
            <a:r>
              <a:rPr lang="en-GB" altLang="en-US"/>
              <a:t>Examination</a:t>
            </a:r>
          </a:p>
        </p:txBody>
      </p:sp>
      <p:sp>
        <p:nvSpPr>
          <p:cNvPr id="28674" name="Rectangle 3"/>
          <p:cNvSpPr>
            <a:spLocks noGrp="1" noChangeArrowheads="1"/>
          </p:cNvSpPr>
          <p:nvPr>
            <p:ph idx="1"/>
          </p:nvPr>
        </p:nvSpPr>
        <p:spPr/>
        <p:txBody>
          <a:bodyPr/>
          <a:lstStyle/>
          <a:p>
            <a:pPr marL="0" indent="0" eaLnBrk="1" hangingPunct="1">
              <a:lnSpc>
                <a:spcPct val="90000"/>
              </a:lnSpc>
              <a:buNone/>
            </a:pPr>
            <a:r>
              <a:rPr lang="en-GB" altLang="en-US" sz="2800" dirty="0"/>
              <a:t>PRIMARY</a:t>
            </a:r>
          </a:p>
          <a:p>
            <a:pPr eaLnBrk="1" hangingPunct="1">
              <a:lnSpc>
                <a:spcPct val="90000"/>
              </a:lnSpc>
            </a:pPr>
            <a:r>
              <a:rPr lang="en-GB" altLang="en-US" sz="2800" dirty="0" err="1"/>
              <a:t>Macule</a:t>
            </a:r>
            <a:r>
              <a:rPr lang="en-GB" altLang="en-US" sz="2800" dirty="0" err="1">
                <a:sym typeface="Wingdings" panose="05000000000000000000" pitchFamily="2" charset="2"/>
              </a:rPr>
              <a:t>Patch</a:t>
            </a:r>
            <a:r>
              <a:rPr lang="en-GB" altLang="en-US" sz="2800" dirty="0">
                <a:sym typeface="Wingdings" panose="05000000000000000000" pitchFamily="2" charset="2"/>
              </a:rPr>
              <a:t> (plaque)</a:t>
            </a:r>
            <a:endParaRPr lang="en-GB" altLang="en-US" sz="2800" dirty="0"/>
          </a:p>
          <a:p>
            <a:pPr eaLnBrk="1" hangingPunct="1">
              <a:lnSpc>
                <a:spcPct val="90000"/>
              </a:lnSpc>
            </a:pPr>
            <a:r>
              <a:rPr lang="en-GB" altLang="en-US" sz="2800" dirty="0" err="1"/>
              <a:t>Papule</a:t>
            </a:r>
            <a:r>
              <a:rPr lang="en-GB" altLang="en-US" sz="2800" dirty="0" err="1">
                <a:sym typeface="Wingdings" panose="05000000000000000000" pitchFamily="2" charset="2"/>
              </a:rPr>
              <a:t>Nodule</a:t>
            </a:r>
            <a:endParaRPr lang="en-GB" altLang="en-US" sz="2800" dirty="0"/>
          </a:p>
          <a:p>
            <a:pPr eaLnBrk="1" hangingPunct="1">
              <a:lnSpc>
                <a:spcPct val="90000"/>
              </a:lnSpc>
            </a:pPr>
            <a:r>
              <a:rPr lang="en-GB" altLang="en-US" sz="2800" dirty="0"/>
              <a:t>Weal</a:t>
            </a:r>
          </a:p>
          <a:p>
            <a:pPr eaLnBrk="1" hangingPunct="1">
              <a:lnSpc>
                <a:spcPct val="90000"/>
              </a:lnSpc>
            </a:pPr>
            <a:r>
              <a:rPr lang="en-GB" altLang="en-US" sz="2800" dirty="0" err="1"/>
              <a:t>Vesicle</a:t>
            </a:r>
            <a:r>
              <a:rPr lang="en-GB" altLang="en-US" sz="2800" dirty="0" err="1">
                <a:sym typeface="Wingdings" panose="05000000000000000000" pitchFamily="2" charset="2"/>
              </a:rPr>
              <a:t></a:t>
            </a:r>
            <a:r>
              <a:rPr lang="en-GB" altLang="en-US" sz="2800" dirty="0" err="1"/>
              <a:t>Bulla</a:t>
            </a:r>
            <a:endParaRPr lang="en-GB" altLang="en-US" sz="2800" dirty="0"/>
          </a:p>
          <a:p>
            <a:pPr eaLnBrk="1" hangingPunct="1">
              <a:lnSpc>
                <a:spcPct val="90000"/>
              </a:lnSpc>
            </a:pPr>
            <a:r>
              <a:rPr lang="en-GB" altLang="en-US" sz="2800" dirty="0"/>
              <a:t>Pustule</a:t>
            </a:r>
          </a:p>
          <a:p>
            <a:pPr eaLnBrk="1" hangingPunct="1">
              <a:lnSpc>
                <a:spcPct val="90000"/>
              </a:lnSpc>
            </a:pPr>
            <a:r>
              <a:rPr lang="en-GB" altLang="en-US" sz="2800" dirty="0"/>
              <a:t>Purpura</a:t>
            </a:r>
          </a:p>
          <a:p>
            <a:pPr eaLnBrk="1" hangingPunct="1">
              <a:lnSpc>
                <a:spcPct val="90000"/>
              </a:lnSpc>
            </a:pPr>
            <a:endParaRPr lang="en-GB" altLang="en-US" sz="2800" dirty="0"/>
          </a:p>
        </p:txBody>
      </p:sp>
      <p:sp>
        <p:nvSpPr>
          <p:cNvPr id="2" name="Footer Placeholder 1"/>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pic>
        <p:nvPicPr>
          <p:cNvPr id="3" name="Recorded Sound">
            <a:hlinkClick r:id="" action="ppaction://media"/>
            <a:extLst>
              <a:ext uri="{FF2B5EF4-FFF2-40B4-BE49-F238E27FC236}">
                <a16:creationId xmlns:a16="http://schemas.microsoft.com/office/drawing/2014/main" id="{C650A8C5-A37F-41D3-A88B-DCEC443EFE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57243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simple approach to generalised itching</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1. Can you see a rash?</a:t>
            </a:r>
          </a:p>
          <a:p>
            <a:pPr marL="0" indent="0">
              <a:buNone/>
            </a:pPr>
            <a:r>
              <a:rPr lang="en-GB" dirty="0"/>
              <a:t>No: think systemic disease, psychological disease, menopause, drugs/alcohol, neuropathic or URTICARIA</a:t>
            </a:r>
          </a:p>
          <a:p>
            <a:pPr marL="0" indent="0">
              <a:buNone/>
            </a:pPr>
            <a:endParaRPr lang="en-GB" dirty="0"/>
          </a:p>
          <a:p>
            <a:pPr marL="0" indent="0">
              <a:buNone/>
            </a:pPr>
            <a:r>
              <a:rPr lang="en-GB" dirty="0"/>
              <a:t>Yes:</a:t>
            </a:r>
          </a:p>
          <a:p>
            <a:pPr marL="0" indent="0">
              <a:buNone/>
            </a:pPr>
            <a:r>
              <a:rPr lang="en-GB" dirty="0"/>
              <a:t>Is there an obvious distribution</a:t>
            </a:r>
            <a:r>
              <a:rPr lang="en-GB" dirty="0">
                <a:sym typeface="Wingdings" panose="05000000000000000000" pitchFamily="2" charset="2"/>
              </a:rPr>
              <a:t> eczema, psoriasis, </a:t>
            </a:r>
            <a:r>
              <a:rPr lang="en-GB" dirty="0" err="1">
                <a:sym typeface="Wingdings" panose="05000000000000000000" pitchFamily="2" charset="2"/>
              </a:rPr>
              <a:t>seb</a:t>
            </a:r>
            <a:r>
              <a:rPr lang="en-GB" dirty="0">
                <a:sym typeface="Wingdings" panose="05000000000000000000" pitchFamily="2" charset="2"/>
              </a:rPr>
              <a:t> </a:t>
            </a:r>
            <a:r>
              <a:rPr lang="en-GB" dirty="0" err="1">
                <a:sym typeface="Wingdings" panose="05000000000000000000" pitchFamily="2" charset="2"/>
              </a:rPr>
              <a:t>derm</a:t>
            </a:r>
            <a:endParaRPr lang="en-GB" dirty="0">
              <a:sym typeface="Wingdings" panose="05000000000000000000" pitchFamily="2" charset="2"/>
            </a:endParaRPr>
          </a:p>
          <a:p>
            <a:pPr marL="0" indent="0">
              <a:buNone/>
            </a:pPr>
            <a:r>
              <a:rPr lang="en-GB" dirty="0">
                <a:sym typeface="Wingdings" panose="05000000000000000000" pitchFamily="2" charset="2"/>
              </a:rPr>
              <a:t>No clear distribution </a:t>
            </a:r>
            <a:r>
              <a:rPr lang="en-GB" dirty="0" err="1">
                <a:sym typeface="Wingdings" panose="05000000000000000000" pitchFamily="2" charset="2"/>
              </a:rPr>
              <a:t>xerosis</a:t>
            </a:r>
            <a:r>
              <a:rPr lang="en-GB" dirty="0">
                <a:sym typeface="Wingdings" panose="05000000000000000000" pitchFamily="2" charset="2"/>
              </a:rPr>
              <a:t>, ichthyosis, scabies, bites</a:t>
            </a:r>
          </a:p>
          <a:p>
            <a:pPr marL="0" indent="0">
              <a:buNone/>
            </a:pPr>
            <a:endParaRPr lang="en-GB" dirty="0">
              <a:sym typeface="Wingdings" panose="05000000000000000000" pitchFamily="2" charset="2"/>
            </a:endParaRPr>
          </a:p>
          <a:p>
            <a:pPr marL="0" indent="0">
              <a:buNone/>
            </a:pPr>
            <a:r>
              <a:rPr lang="en-GB" dirty="0">
                <a:sym typeface="Wingdings" panose="05000000000000000000" pitchFamily="2" charset="2"/>
              </a:rPr>
              <a:t>2. Is it urticated? </a:t>
            </a:r>
            <a:r>
              <a:rPr lang="en-GB" dirty="0" err="1">
                <a:sym typeface="Wingdings" panose="05000000000000000000" pitchFamily="2" charset="2"/>
              </a:rPr>
              <a:t>urticaria</a:t>
            </a:r>
            <a:endParaRPr lang="en-GB" dirty="0">
              <a:sym typeface="Wingdings" panose="05000000000000000000" pitchFamily="2" charset="2"/>
            </a:endParaRPr>
          </a:p>
          <a:p>
            <a:pPr marL="0" indent="0">
              <a:buNone/>
            </a:pPr>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DC8C92B0-F96F-4535-A819-3C983424D3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8842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32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Fungal Skin infections</a:t>
            </a:r>
          </a:p>
        </p:txBody>
      </p:sp>
      <p:sp>
        <p:nvSpPr>
          <p:cNvPr id="3" name="Content Placeholder 2"/>
          <p:cNvSpPr>
            <a:spLocks noGrp="1"/>
          </p:cNvSpPr>
          <p:nvPr>
            <p:ph idx="1"/>
          </p:nvPr>
        </p:nvSpPr>
        <p:spPr/>
        <p:txBody>
          <a:bodyPr>
            <a:normAutofit fontScale="85000" lnSpcReduction="20000"/>
          </a:bodyPr>
          <a:lstStyle/>
          <a:p>
            <a:r>
              <a:rPr lang="en-GB" dirty="0"/>
              <a:t>Yeasts and fungi can commonly over grow on the skin causing a dermatitis. Usually not serious but often unsightly or itchy.</a:t>
            </a:r>
          </a:p>
          <a:p>
            <a:r>
              <a:rPr lang="en-GB" dirty="0"/>
              <a:t>There are many forms of which you will most likely see: </a:t>
            </a:r>
          </a:p>
          <a:p>
            <a:pPr marL="0" indent="0">
              <a:buNone/>
            </a:pPr>
            <a:r>
              <a:rPr lang="en-GB" dirty="0"/>
              <a:t>-Tinea </a:t>
            </a:r>
            <a:r>
              <a:rPr lang="en-GB" dirty="0" err="1"/>
              <a:t>corporis</a:t>
            </a:r>
            <a:endParaRPr lang="en-GB" dirty="0"/>
          </a:p>
          <a:p>
            <a:pPr marL="0" indent="0">
              <a:buNone/>
            </a:pPr>
            <a:r>
              <a:rPr lang="en-GB" dirty="0"/>
              <a:t>-Tinea </a:t>
            </a:r>
            <a:r>
              <a:rPr lang="en-GB" dirty="0" err="1"/>
              <a:t>Pedis</a:t>
            </a:r>
            <a:endParaRPr lang="en-GB" dirty="0"/>
          </a:p>
          <a:p>
            <a:pPr marL="0" indent="0">
              <a:buNone/>
            </a:pPr>
            <a:r>
              <a:rPr lang="en-GB" dirty="0"/>
              <a:t>-Tinea </a:t>
            </a:r>
            <a:r>
              <a:rPr lang="en-GB" dirty="0" err="1"/>
              <a:t>Mannuum</a:t>
            </a:r>
            <a:r>
              <a:rPr lang="en-GB" dirty="0"/>
              <a:t> </a:t>
            </a:r>
          </a:p>
          <a:p>
            <a:pPr marL="0" indent="0">
              <a:buNone/>
            </a:pPr>
            <a:r>
              <a:rPr lang="en-GB" dirty="0"/>
              <a:t>-Tinea </a:t>
            </a:r>
            <a:r>
              <a:rPr lang="en-GB" dirty="0" err="1"/>
              <a:t>Cruris</a:t>
            </a:r>
            <a:endParaRPr lang="en-GB" dirty="0"/>
          </a:p>
          <a:p>
            <a:pPr marL="0" indent="0">
              <a:buNone/>
            </a:pPr>
            <a:r>
              <a:rPr lang="en-GB" dirty="0"/>
              <a:t>-Tinea </a:t>
            </a:r>
            <a:r>
              <a:rPr lang="en-GB" dirty="0" err="1"/>
              <a:t>Capitus</a:t>
            </a:r>
            <a:endParaRPr lang="en-GB" dirty="0"/>
          </a:p>
          <a:p>
            <a:pPr marL="0" indent="0">
              <a:buNone/>
            </a:pPr>
            <a:r>
              <a:rPr lang="en-GB" dirty="0"/>
              <a:t>-Tinea </a:t>
            </a:r>
            <a:r>
              <a:rPr lang="en-GB" dirty="0" err="1"/>
              <a:t>Unguum</a:t>
            </a:r>
            <a:r>
              <a:rPr lang="en-GB" dirty="0"/>
              <a:t> </a:t>
            </a:r>
          </a:p>
          <a:p>
            <a:pPr marL="0" indent="0">
              <a:buNone/>
            </a:pPr>
            <a:r>
              <a:rPr lang="en-GB" dirty="0"/>
              <a:t>-Seborrheic dermatitis </a:t>
            </a:r>
          </a:p>
          <a:p>
            <a:pPr marL="0" indent="0">
              <a:buNone/>
            </a:pPr>
            <a:r>
              <a:rPr lang="en-GB" dirty="0"/>
              <a:t>-</a:t>
            </a:r>
            <a:r>
              <a:rPr lang="en-GB" dirty="0" err="1"/>
              <a:t>Pityriasis</a:t>
            </a:r>
            <a:r>
              <a:rPr lang="en-GB" dirty="0"/>
              <a:t> Versicolour</a:t>
            </a:r>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0E2E39B9-C196-417E-9A65-4B09D98F20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9375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78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4"/>
          <a:stretch>
            <a:fillRect/>
          </a:stretch>
        </p:blipFill>
        <p:spPr>
          <a:xfrm>
            <a:off x="5715000" y="219117"/>
            <a:ext cx="5638800" cy="2943225"/>
          </a:xfrm>
          <a:prstGeom prst="rect">
            <a:avLst/>
          </a:prstGeom>
        </p:spPr>
      </p:pic>
      <p:pic>
        <p:nvPicPr>
          <p:cNvPr id="4" name="Picture 3"/>
          <p:cNvPicPr>
            <a:picLocks noChangeAspect="1"/>
          </p:cNvPicPr>
          <p:nvPr/>
        </p:nvPicPr>
        <p:blipFill>
          <a:blip r:embed="rId5"/>
          <a:stretch>
            <a:fillRect/>
          </a:stretch>
        </p:blipFill>
        <p:spPr>
          <a:xfrm>
            <a:off x="138681" y="1389888"/>
            <a:ext cx="5395571" cy="3920300"/>
          </a:xfrm>
          <a:prstGeom prst="rect">
            <a:avLst/>
          </a:prstGeom>
        </p:spPr>
      </p:pic>
      <p:pic>
        <p:nvPicPr>
          <p:cNvPr id="6" name="Picture 5"/>
          <p:cNvPicPr>
            <a:picLocks noChangeAspect="1"/>
          </p:cNvPicPr>
          <p:nvPr/>
        </p:nvPicPr>
        <p:blipFill>
          <a:blip r:embed="rId6"/>
          <a:stretch>
            <a:fillRect/>
          </a:stretch>
        </p:blipFill>
        <p:spPr>
          <a:xfrm>
            <a:off x="6647112" y="3350080"/>
            <a:ext cx="4124325" cy="3400425"/>
          </a:xfrm>
          <a:prstGeom prst="rect">
            <a:avLst/>
          </a:prstGeom>
        </p:spPr>
      </p:pic>
      <p:sp>
        <p:nvSpPr>
          <p:cNvPr id="2" name="Footer Placeholder 1"/>
          <p:cNvSpPr>
            <a:spLocks noGrp="1"/>
          </p:cNvSpPr>
          <p:nvPr>
            <p:ph type="ftr" sz="quarter" idx="11"/>
          </p:nvPr>
        </p:nvSpPr>
        <p:spPr/>
        <p:txBody>
          <a:bodyPr/>
          <a:lstStyle/>
          <a:p>
            <a:r>
              <a:rPr lang="en-GB"/>
              <a:t>Copyrighted    Belmatt Healthcare Training</a:t>
            </a:r>
          </a:p>
        </p:txBody>
      </p:sp>
      <p:pic>
        <p:nvPicPr>
          <p:cNvPr id="3" name="Recorded Sound">
            <a:hlinkClick r:id="" action="ppaction://media"/>
            <a:extLst>
              <a:ext uri="{FF2B5EF4-FFF2-40B4-BE49-F238E27FC236}">
                <a16:creationId xmlns:a16="http://schemas.microsoft.com/office/drawing/2014/main" id="{B70B0FD8-086B-4A5F-9581-F0EF8F57427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34589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4"/>
          <a:stretch>
            <a:fillRect/>
          </a:stretch>
        </p:blipFill>
        <p:spPr>
          <a:xfrm>
            <a:off x="0" y="0"/>
            <a:ext cx="5801784" cy="4351338"/>
          </a:xfrm>
          <a:prstGeom prst="rect">
            <a:avLst/>
          </a:prstGeom>
        </p:spPr>
      </p:pic>
      <p:pic>
        <p:nvPicPr>
          <p:cNvPr id="4" name="Picture 3"/>
          <p:cNvPicPr>
            <a:picLocks noChangeAspect="1"/>
          </p:cNvPicPr>
          <p:nvPr/>
        </p:nvPicPr>
        <p:blipFill>
          <a:blip r:embed="rId5"/>
          <a:stretch>
            <a:fillRect/>
          </a:stretch>
        </p:blipFill>
        <p:spPr>
          <a:xfrm>
            <a:off x="5801784" y="2065338"/>
            <a:ext cx="6390216" cy="4792662"/>
          </a:xfrm>
          <a:prstGeom prst="rect">
            <a:avLst/>
          </a:prstGeom>
        </p:spPr>
      </p:pic>
      <p:sp>
        <p:nvSpPr>
          <p:cNvPr id="2" name="Footer Placeholder 1"/>
          <p:cNvSpPr>
            <a:spLocks noGrp="1"/>
          </p:cNvSpPr>
          <p:nvPr>
            <p:ph type="ftr" sz="quarter" idx="11"/>
          </p:nvPr>
        </p:nvSpPr>
        <p:spPr/>
        <p:txBody>
          <a:bodyPr/>
          <a:lstStyle/>
          <a:p>
            <a:r>
              <a:rPr lang="en-GB"/>
              <a:t>Copyrighted    Belmatt Healthcare Training</a:t>
            </a:r>
          </a:p>
        </p:txBody>
      </p:sp>
      <p:pic>
        <p:nvPicPr>
          <p:cNvPr id="3" name="Recorded Sound">
            <a:hlinkClick r:id="" action="ppaction://media"/>
            <a:extLst>
              <a:ext uri="{FF2B5EF4-FFF2-40B4-BE49-F238E27FC236}">
                <a16:creationId xmlns:a16="http://schemas.microsoft.com/office/drawing/2014/main" id="{8AA29B6C-2C37-4BD6-B49A-C45BA58820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97057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Treatment</a:t>
            </a:r>
          </a:p>
        </p:txBody>
      </p:sp>
      <p:sp>
        <p:nvSpPr>
          <p:cNvPr id="3" name="Content Placeholder 2"/>
          <p:cNvSpPr>
            <a:spLocks noGrp="1"/>
          </p:cNvSpPr>
          <p:nvPr>
            <p:ph idx="1"/>
          </p:nvPr>
        </p:nvSpPr>
        <p:spPr/>
        <p:txBody>
          <a:bodyPr>
            <a:normAutofit fontScale="77500" lnSpcReduction="20000"/>
          </a:bodyPr>
          <a:lstStyle/>
          <a:p>
            <a:pPr lvl="0"/>
            <a:r>
              <a:rPr lang="en-GB" b="1" dirty="0"/>
              <a:t>If an extensive area is involved, prescribe an antifungal shampoo:</a:t>
            </a:r>
            <a:endParaRPr lang="en-GB" dirty="0"/>
          </a:p>
          <a:p>
            <a:pPr lvl="1"/>
            <a:r>
              <a:rPr lang="en-GB" dirty="0"/>
              <a:t>Ketoconazole 2% shampoo — apply once-daily to affected areas for 5 days.</a:t>
            </a:r>
          </a:p>
          <a:p>
            <a:pPr lvl="2"/>
            <a:r>
              <a:rPr lang="en-GB" dirty="0"/>
              <a:t>When applying the shampoo, lather, and leave it on for 5 minutes, before thoroughly rinsing off. </a:t>
            </a:r>
          </a:p>
          <a:p>
            <a:pPr lvl="1"/>
            <a:r>
              <a:rPr lang="en-GB" dirty="0"/>
              <a:t>Selenium sulphide 2.5% shampoo (commonly used, but this is an off-label indication, and is contraindicated in pregnancy) — apply once-daily to the affected areas for 7 days. </a:t>
            </a:r>
          </a:p>
          <a:p>
            <a:pPr lvl="2"/>
            <a:r>
              <a:rPr lang="en-GB" dirty="0"/>
              <a:t>When applying the shampoo, lather, and leave it on for 10 minutes, before thoroughly rinsing off.</a:t>
            </a:r>
          </a:p>
          <a:p>
            <a:pPr lvl="2"/>
            <a:r>
              <a:rPr lang="en-GB" dirty="0"/>
              <a:t>It is more likely to cause skin dryness and irritation than ketoconazole shampoo, and some people find the odour unpleasant.</a:t>
            </a:r>
          </a:p>
          <a:p>
            <a:pPr lvl="0"/>
            <a:r>
              <a:rPr lang="en-GB" b="1" dirty="0"/>
              <a:t>If only small areas are involved, consider prescribing an antifungal cream as an alternative.</a:t>
            </a:r>
            <a:endParaRPr lang="en-GB" dirty="0"/>
          </a:p>
          <a:p>
            <a:pPr lvl="1"/>
            <a:r>
              <a:rPr lang="en-GB" dirty="0"/>
              <a:t>Imidazole creams (such as </a:t>
            </a:r>
            <a:r>
              <a:rPr lang="en-GB" dirty="0" err="1"/>
              <a:t>clotrimazole</a:t>
            </a:r>
            <a:r>
              <a:rPr lang="en-GB" dirty="0"/>
              <a:t> [preferred in pregnancy], </a:t>
            </a:r>
            <a:r>
              <a:rPr lang="en-GB" dirty="0" err="1"/>
              <a:t>econazole</a:t>
            </a:r>
            <a:r>
              <a:rPr lang="en-GB" dirty="0"/>
              <a:t>, or ketoconazole) can be applied twice a day.</a:t>
            </a:r>
          </a:p>
          <a:p>
            <a:pPr lvl="2"/>
            <a:r>
              <a:rPr lang="en-GB" dirty="0"/>
              <a:t>Apply for 2-3 weeks.</a:t>
            </a:r>
          </a:p>
          <a:p>
            <a:pPr lvl="0"/>
            <a:r>
              <a:rPr lang="en-GB" b="1" dirty="0"/>
              <a:t>Do not prescribe topical or oral corticosteroids.</a:t>
            </a:r>
            <a:endParaRPr lang="en-GB" dirty="0"/>
          </a:p>
          <a:p>
            <a:endParaRPr lang="en-US"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ABA90C89-78C8-4BA8-BD10-BED2D5B1C21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873359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6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4"/>
          <a:stretch>
            <a:fillRect/>
          </a:stretch>
        </p:blipFill>
        <p:spPr>
          <a:xfrm>
            <a:off x="3926005" y="3807549"/>
            <a:ext cx="4060968" cy="3050493"/>
          </a:xfrm>
          <a:prstGeom prst="rect">
            <a:avLst/>
          </a:prstGeom>
        </p:spPr>
      </p:pic>
      <p:pic>
        <p:nvPicPr>
          <p:cNvPr id="4" name="Picture 3"/>
          <p:cNvPicPr>
            <a:picLocks noChangeAspect="1"/>
          </p:cNvPicPr>
          <p:nvPr/>
        </p:nvPicPr>
        <p:blipFill>
          <a:blip r:embed="rId5"/>
          <a:stretch>
            <a:fillRect/>
          </a:stretch>
        </p:blipFill>
        <p:spPr>
          <a:xfrm>
            <a:off x="0" y="-43075"/>
            <a:ext cx="3926005" cy="2944503"/>
          </a:xfrm>
          <a:prstGeom prst="rect">
            <a:avLst/>
          </a:prstGeom>
        </p:spPr>
      </p:pic>
      <p:pic>
        <p:nvPicPr>
          <p:cNvPr id="6" name="Picture 5"/>
          <p:cNvPicPr>
            <a:picLocks noChangeAspect="1"/>
          </p:cNvPicPr>
          <p:nvPr/>
        </p:nvPicPr>
        <p:blipFill>
          <a:blip r:embed="rId6"/>
          <a:stretch>
            <a:fillRect/>
          </a:stretch>
        </p:blipFill>
        <p:spPr>
          <a:xfrm>
            <a:off x="0" y="2901469"/>
            <a:ext cx="3926005" cy="3200719"/>
          </a:xfrm>
          <a:prstGeom prst="rect">
            <a:avLst/>
          </a:prstGeom>
        </p:spPr>
      </p:pic>
      <p:pic>
        <p:nvPicPr>
          <p:cNvPr id="7" name="Picture 6"/>
          <p:cNvPicPr>
            <a:picLocks noChangeAspect="1"/>
          </p:cNvPicPr>
          <p:nvPr/>
        </p:nvPicPr>
        <p:blipFill>
          <a:blip r:embed="rId7"/>
          <a:stretch>
            <a:fillRect/>
          </a:stretch>
        </p:blipFill>
        <p:spPr>
          <a:xfrm>
            <a:off x="6596348" y="-39806"/>
            <a:ext cx="5595653" cy="4604423"/>
          </a:xfrm>
          <a:prstGeom prst="rect">
            <a:avLst/>
          </a:prstGeom>
        </p:spPr>
      </p:pic>
      <p:sp>
        <p:nvSpPr>
          <p:cNvPr id="2" name="Footer Placeholder 1"/>
          <p:cNvSpPr>
            <a:spLocks noGrp="1"/>
          </p:cNvSpPr>
          <p:nvPr>
            <p:ph type="ftr" sz="quarter" idx="11"/>
          </p:nvPr>
        </p:nvSpPr>
        <p:spPr/>
        <p:txBody>
          <a:bodyPr/>
          <a:lstStyle/>
          <a:p>
            <a:r>
              <a:rPr lang="en-GB"/>
              <a:t>Copyrighted    Belmatt Healthcare Training</a:t>
            </a:r>
          </a:p>
        </p:txBody>
      </p:sp>
      <p:pic>
        <p:nvPicPr>
          <p:cNvPr id="3" name="Recorded Sound">
            <a:hlinkClick r:id="" action="ppaction://media"/>
            <a:extLst>
              <a:ext uri="{FF2B5EF4-FFF2-40B4-BE49-F238E27FC236}">
                <a16:creationId xmlns:a16="http://schemas.microsoft.com/office/drawing/2014/main" id="{0EEB4EB4-14EF-4BBB-84DC-01FCFF5AA0E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98769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9288" y="5268042"/>
            <a:ext cx="10515600" cy="1325563"/>
          </a:xfrm>
        </p:spPr>
        <p:txBody>
          <a:bodyPr>
            <a:normAutofit/>
          </a:bodyPr>
          <a:lstStyle/>
          <a:p>
            <a:r>
              <a:rPr lang="en-GB" dirty="0"/>
              <a:t>Fungal Nail  Vs Psoriatic Nail</a:t>
            </a:r>
          </a:p>
        </p:txBody>
      </p:sp>
      <p:pic>
        <p:nvPicPr>
          <p:cNvPr id="4" name="Content Placeholder 3"/>
          <p:cNvPicPr>
            <a:picLocks noGrp="1" noChangeAspect="1"/>
          </p:cNvPicPr>
          <p:nvPr>
            <p:ph idx="1"/>
          </p:nvPr>
        </p:nvPicPr>
        <p:blipFill>
          <a:blip r:embed="rId4"/>
          <a:stretch>
            <a:fillRect/>
          </a:stretch>
        </p:blipFill>
        <p:spPr>
          <a:xfrm>
            <a:off x="5858984" y="698299"/>
            <a:ext cx="6336437" cy="4351338"/>
          </a:xfrm>
          <a:prstGeom prst="rect">
            <a:avLst/>
          </a:prstGeom>
        </p:spPr>
      </p:pic>
      <p:pic>
        <p:nvPicPr>
          <p:cNvPr id="5" name="Picture 4"/>
          <p:cNvPicPr>
            <a:picLocks noChangeAspect="1"/>
          </p:cNvPicPr>
          <p:nvPr/>
        </p:nvPicPr>
        <p:blipFill>
          <a:blip r:embed="rId5"/>
          <a:stretch>
            <a:fillRect/>
          </a:stretch>
        </p:blipFill>
        <p:spPr>
          <a:xfrm>
            <a:off x="0" y="1355696"/>
            <a:ext cx="5858984" cy="3254991"/>
          </a:xfrm>
          <a:prstGeom prst="rect">
            <a:avLst/>
          </a:prstGeom>
        </p:spPr>
      </p:pic>
      <p:sp>
        <p:nvSpPr>
          <p:cNvPr id="3" name="Footer Placeholder 2"/>
          <p:cNvSpPr>
            <a:spLocks noGrp="1"/>
          </p:cNvSpPr>
          <p:nvPr>
            <p:ph type="ftr" sz="quarter" idx="11"/>
          </p:nvPr>
        </p:nvSpPr>
        <p:spPr/>
        <p:txBody>
          <a:bodyPr/>
          <a:lstStyle/>
          <a:p>
            <a:r>
              <a:rPr lang="en-GB"/>
              <a:t>Copyrighted    Belmatt Healthcare Training</a:t>
            </a:r>
          </a:p>
        </p:txBody>
      </p:sp>
      <p:pic>
        <p:nvPicPr>
          <p:cNvPr id="6" name="Recorded Sound">
            <a:hlinkClick r:id="" action="ppaction://media"/>
            <a:extLst>
              <a:ext uri="{FF2B5EF4-FFF2-40B4-BE49-F238E27FC236}">
                <a16:creationId xmlns:a16="http://schemas.microsoft.com/office/drawing/2014/main" id="{087C8036-7084-4238-8664-7A59A919BC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85870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7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Treatments</a:t>
            </a:r>
          </a:p>
        </p:txBody>
      </p:sp>
      <p:sp>
        <p:nvSpPr>
          <p:cNvPr id="3" name="Content Placeholder 2"/>
          <p:cNvSpPr>
            <a:spLocks noGrp="1"/>
          </p:cNvSpPr>
          <p:nvPr>
            <p:ph idx="1"/>
          </p:nvPr>
        </p:nvSpPr>
        <p:spPr>
          <a:xfrm>
            <a:off x="838200" y="1825666"/>
            <a:ext cx="10515600" cy="4849495"/>
          </a:xfrm>
        </p:spPr>
        <p:txBody>
          <a:bodyPr>
            <a:normAutofit lnSpcReduction="10000"/>
          </a:bodyPr>
          <a:lstStyle/>
          <a:p>
            <a:r>
              <a:rPr lang="en-GB" dirty="0"/>
              <a:t>Topical </a:t>
            </a:r>
            <a:r>
              <a:rPr lang="en-GB" dirty="0" err="1"/>
              <a:t>antifungfals</a:t>
            </a:r>
            <a:endParaRPr lang="en-GB" dirty="0"/>
          </a:p>
          <a:p>
            <a:endParaRPr lang="en-GB" dirty="0"/>
          </a:p>
          <a:p>
            <a:r>
              <a:rPr lang="en-GB" dirty="0"/>
              <a:t>Topical antifungals with steroid (tinea incognito)</a:t>
            </a:r>
          </a:p>
          <a:p>
            <a:endParaRPr lang="en-GB" dirty="0"/>
          </a:p>
          <a:p>
            <a:r>
              <a:rPr lang="en-GB" dirty="0"/>
              <a:t>Antifungal shampoos</a:t>
            </a:r>
          </a:p>
          <a:p>
            <a:endParaRPr lang="en-GB" dirty="0"/>
          </a:p>
          <a:p>
            <a:r>
              <a:rPr lang="en-GB" b="1" dirty="0"/>
              <a:t>Oral antifungals</a:t>
            </a:r>
          </a:p>
          <a:p>
            <a:endParaRPr lang="en-GB" b="1" dirty="0"/>
          </a:p>
          <a:p>
            <a:r>
              <a:rPr lang="en-GB" dirty="0"/>
              <a:t>Lifestyle change</a:t>
            </a:r>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32EF9936-7DAF-4720-A632-5B769EA20D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917691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32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Drug Therapy</a:t>
            </a:r>
          </a:p>
        </p:txBody>
      </p:sp>
      <p:sp>
        <p:nvSpPr>
          <p:cNvPr id="3" name="Content Placeholder 2"/>
          <p:cNvSpPr>
            <a:spLocks noGrp="1"/>
          </p:cNvSpPr>
          <p:nvPr>
            <p:ph idx="1"/>
          </p:nvPr>
        </p:nvSpPr>
        <p:spPr/>
        <p:txBody>
          <a:bodyPr>
            <a:normAutofit fontScale="70000" lnSpcReduction="20000"/>
          </a:bodyPr>
          <a:lstStyle/>
          <a:p>
            <a:pPr marL="0" indent="0">
              <a:buNone/>
            </a:pPr>
            <a:r>
              <a:rPr lang="en-GB" dirty="0"/>
              <a:t>Dermatophyte only:</a:t>
            </a:r>
          </a:p>
          <a:p>
            <a:r>
              <a:rPr lang="en-GB" dirty="0" err="1"/>
              <a:t>Griseolfulvin</a:t>
            </a:r>
            <a:endParaRPr lang="en-GB" dirty="0"/>
          </a:p>
          <a:p>
            <a:r>
              <a:rPr lang="en-GB" dirty="0"/>
              <a:t>Terbinafine</a:t>
            </a:r>
          </a:p>
          <a:p>
            <a:endParaRPr lang="en-GB" dirty="0"/>
          </a:p>
          <a:p>
            <a:pPr marL="0" indent="0">
              <a:buNone/>
            </a:pPr>
            <a:r>
              <a:rPr lang="en-GB" dirty="0"/>
              <a:t>Candida only:</a:t>
            </a:r>
          </a:p>
          <a:p>
            <a:pPr marL="0" indent="0">
              <a:buNone/>
            </a:pPr>
            <a:r>
              <a:rPr lang="en-GB" dirty="0"/>
              <a:t>Nystatin</a:t>
            </a:r>
          </a:p>
          <a:p>
            <a:pPr marL="0" indent="0">
              <a:buNone/>
            </a:pPr>
            <a:r>
              <a:rPr lang="en-GB" dirty="0" err="1"/>
              <a:t>Amphoterocin</a:t>
            </a:r>
            <a:endParaRPr lang="en-GB" dirty="0"/>
          </a:p>
          <a:p>
            <a:pPr marL="0" indent="0">
              <a:buNone/>
            </a:pPr>
            <a:endParaRPr lang="en-GB" dirty="0"/>
          </a:p>
          <a:p>
            <a:pPr marL="0" indent="0">
              <a:buNone/>
            </a:pPr>
            <a:r>
              <a:rPr lang="en-GB" dirty="0"/>
              <a:t>Both Dermatophyte and Candida:</a:t>
            </a:r>
          </a:p>
          <a:p>
            <a:pPr marL="0" indent="0">
              <a:buNone/>
            </a:pPr>
            <a:r>
              <a:rPr lang="en-GB" dirty="0"/>
              <a:t>Fluconazole</a:t>
            </a:r>
          </a:p>
          <a:p>
            <a:pPr marL="0" indent="0">
              <a:buNone/>
            </a:pPr>
            <a:r>
              <a:rPr lang="en-GB" b="1" dirty="0" err="1"/>
              <a:t>Itraconazole</a:t>
            </a:r>
            <a:endParaRPr lang="en-GB" b="1" dirty="0"/>
          </a:p>
          <a:p>
            <a:pPr marL="0" indent="0">
              <a:buNone/>
            </a:pPr>
            <a:r>
              <a:rPr lang="en-GB" dirty="0"/>
              <a:t>Ketoconazole</a:t>
            </a:r>
          </a:p>
          <a:p>
            <a:pPr marL="0" indent="0">
              <a:buNone/>
            </a:pPr>
            <a:endParaRPr lang="en-GB" dirty="0"/>
          </a:p>
          <a:p>
            <a:pPr marL="0" indent="0">
              <a:buNone/>
            </a:pPr>
            <a:endParaRPr lang="en-GB" dirty="0"/>
          </a:p>
          <a:p>
            <a:endParaRPr lang="en-GB" dirty="0"/>
          </a:p>
          <a:p>
            <a:endParaRPr lang="en-GB" dirty="0"/>
          </a:p>
          <a:p>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AB52A512-E148-416F-AAD0-EC39C648604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008615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1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Itraconazole </a:t>
            </a:r>
          </a:p>
        </p:txBody>
      </p:sp>
      <p:sp>
        <p:nvSpPr>
          <p:cNvPr id="3" name="Content Placeholder 2"/>
          <p:cNvSpPr>
            <a:spLocks noGrp="1"/>
          </p:cNvSpPr>
          <p:nvPr>
            <p:ph idx="1"/>
          </p:nvPr>
        </p:nvSpPr>
        <p:spPr>
          <a:xfrm>
            <a:off x="838200" y="1444752"/>
            <a:ext cx="10515600" cy="5266944"/>
          </a:xfrm>
        </p:spPr>
        <p:txBody>
          <a:bodyPr>
            <a:normAutofit fontScale="70000" lnSpcReduction="20000"/>
          </a:bodyPr>
          <a:lstStyle/>
          <a:p>
            <a:r>
              <a:rPr lang="en-GB" b="1" dirty="0">
                <a:effectLst/>
              </a:rPr>
              <a:t>Dose regime for </a:t>
            </a:r>
            <a:r>
              <a:rPr lang="en-GB" b="1" dirty="0" err="1">
                <a:effectLst/>
              </a:rPr>
              <a:t>itraconazole</a:t>
            </a:r>
            <a:endParaRPr lang="en-GB" b="1" dirty="0">
              <a:effectLst/>
            </a:endParaRPr>
          </a:p>
          <a:p>
            <a:r>
              <a:rPr lang="en-GB" dirty="0">
                <a:effectLst/>
              </a:rPr>
              <a:t>Various regimes for </a:t>
            </a:r>
            <a:r>
              <a:rPr lang="en-GB" dirty="0" err="1">
                <a:effectLst/>
              </a:rPr>
              <a:t>itraconazole</a:t>
            </a:r>
            <a:r>
              <a:rPr lang="en-GB" dirty="0">
                <a:effectLst/>
              </a:rPr>
              <a:t> have been found successful; typical doses are listed below. Courses can be repeated and the medication can be continued for months if necessary.</a:t>
            </a:r>
          </a:p>
          <a:p>
            <a:r>
              <a:rPr lang="en-GB" dirty="0">
                <a:effectLst/>
                <a:hlinkClick r:id="rId4"/>
              </a:rPr>
              <a:t>Tinea </a:t>
            </a:r>
            <a:r>
              <a:rPr lang="en-GB" dirty="0" err="1">
                <a:effectLst/>
                <a:hlinkClick r:id="rId4"/>
              </a:rPr>
              <a:t>corporis</a:t>
            </a:r>
            <a:r>
              <a:rPr lang="en-GB" dirty="0">
                <a:effectLst/>
              </a:rPr>
              <a:t>, </a:t>
            </a:r>
            <a:r>
              <a:rPr lang="en-GB" dirty="0">
                <a:effectLst/>
                <a:hlinkClick r:id="rId5"/>
              </a:rPr>
              <a:t>tinea </a:t>
            </a:r>
            <a:r>
              <a:rPr lang="en-GB" dirty="0" err="1">
                <a:effectLst/>
                <a:hlinkClick r:id="rId5"/>
              </a:rPr>
              <a:t>cruris</a:t>
            </a:r>
            <a:r>
              <a:rPr lang="en-GB" dirty="0">
                <a:effectLst/>
              </a:rPr>
              <a:t>: 200 mg daily for one week OR 100mg daily for 2 weeks</a:t>
            </a:r>
          </a:p>
          <a:p>
            <a:r>
              <a:rPr lang="en-GB" dirty="0">
                <a:effectLst/>
                <a:hlinkClick r:id="rId6"/>
              </a:rPr>
              <a:t>Tinea </a:t>
            </a:r>
            <a:r>
              <a:rPr lang="en-GB" dirty="0" err="1">
                <a:effectLst/>
                <a:hlinkClick r:id="rId6"/>
              </a:rPr>
              <a:t>pedis</a:t>
            </a:r>
            <a:r>
              <a:rPr lang="en-GB" dirty="0">
                <a:effectLst/>
              </a:rPr>
              <a:t>, </a:t>
            </a:r>
            <a:r>
              <a:rPr lang="en-GB" dirty="0">
                <a:effectLst/>
                <a:hlinkClick r:id="rId7"/>
              </a:rPr>
              <a:t>tinea </a:t>
            </a:r>
            <a:r>
              <a:rPr lang="en-GB" dirty="0" err="1">
                <a:effectLst/>
                <a:hlinkClick r:id="rId7"/>
              </a:rPr>
              <a:t>manuum</a:t>
            </a:r>
            <a:r>
              <a:rPr lang="en-GB" dirty="0">
                <a:effectLst/>
              </a:rPr>
              <a:t>: 200 mg twice daily for one week OR 100mg daily for 2-4 weeks</a:t>
            </a:r>
          </a:p>
          <a:p>
            <a:r>
              <a:rPr lang="en-GB" dirty="0">
                <a:effectLst/>
                <a:hlinkClick r:id="rId8"/>
              </a:rPr>
              <a:t>Vulvovaginal candidiasis</a:t>
            </a:r>
            <a:r>
              <a:rPr lang="en-GB" dirty="0">
                <a:effectLst/>
              </a:rPr>
              <a:t>: 200 mg twice daily for one day OR 200 mg daily for 3 days</a:t>
            </a:r>
          </a:p>
          <a:p>
            <a:r>
              <a:rPr lang="en-GB" dirty="0">
                <a:effectLst/>
                <a:hlinkClick r:id="rId9"/>
              </a:rPr>
              <a:t>Oral candidiasis</a:t>
            </a:r>
            <a:r>
              <a:rPr lang="en-GB" dirty="0">
                <a:effectLst/>
              </a:rPr>
              <a:t>: 100 mg daily for two weeks</a:t>
            </a:r>
          </a:p>
          <a:p>
            <a:r>
              <a:rPr lang="en-GB" dirty="0">
                <a:effectLst/>
                <a:hlinkClick r:id="rId10"/>
              </a:rPr>
              <a:t>Tinea </a:t>
            </a:r>
            <a:r>
              <a:rPr lang="en-GB" dirty="0" err="1">
                <a:effectLst/>
                <a:hlinkClick r:id="rId10"/>
              </a:rPr>
              <a:t>unguium</a:t>
            </a:r>
            <a:r>
              <a:rPr lang="en-GB" dirty="0">
                <a:effectLst/>
              </a:rPr>
              <a:t>: 200 mg/day for 6-8 weeks (fingernails) or 3-4 months (toenails), OR 200 mg twice daily for 7 days, repeated monthly for 2 months (fingernails) or 3–4 months (toenails)</a:t>
            </a:r>
          </a:p>
          <a:p>
            <a:r>
              <a:rPr lang="en-GB" dirty="0" err="1">
                <a:effectLst/>
                <a:hlinkClick r:id="rId11"/>
              </a:rPr>
              <a:t>Pityriasis</a:t>
            </a:r>
            <a:r>
              <a:rPr lang="en-GB" dirty="0">
                <a:effectLst/>
                <a:hlinkClick r:id="rId11"/>
              </a:rPr>
              <a:t> versicolor</a:t>
            </a:r>
            <a:r>
              <a:rPr lang="en-GB" dirty="0">
                <a:effectLst/>
              </a:rPr>
              <a:t>: 200 mg/day for 10 days, with a preventative dose of 200mg once monthly for 6 months.</a:t>
            </a:r>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7120B2E3-E5C6-47F2-BDD5-A0A908C98AD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52777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2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algn="l" eaLnBrk="1" hangingPunct="1"/>
            <a:r>
              <a:rPr lang="en-GB" altLang="en-US" sz="3600"/>
              <a:t>Secondary Lesions</a:t>
            </a:r>
          </a:p>
        </p:txBody>
      </p:sp>
      <p:sp>
        <p:nvSpPr>
          <p:cNvPr id="29698" name="Rectangle 3"/>
          <p:cNvSpPr>
            <a:spLocks noGrp="1" noChangeArrowheads="1"/>
          </p:cNvSpPr>
          <p:nvPr>
            <p:ph idx="1"/>
          </p:nvPr>
        </p:nvSpPr>
        <p:spPr/>
        <p:txBody>
          <a:bodyPr/>
          <a:lstStyle/>
          <a:p>
            <a:pPr eaLnBrk="1" hangingPunct="1"/>
            <a:r>
              <a:rPr lang="en-GB" altLang="en-US" dirty="0"/>
              <a:t>Scale</a:t>
            </a:r>
          </a:p>
          <a:p>
            <a:pPr eaLnBrk="1" hangingPunct="1"/>
            <a:r>
              <a:rPr lang="en-GB" altLang="en-US" dirty="0"/>
              <a:t>Crust</a:t>
            </a:r>
          </a:p>
          <a:p>
            <a:pPr eaLnBrk="1" hangingPunct="1"/>
            <a:r>
              <a:rPr lang="en-GB" altLang="en-US" dirty="0"/>
              <a:t>Excoriation</a:t>
            </a:r>
          </a:p>
          <a:p>
            <a:pPr eaLnBrk="1" hangingPunct="1"/>
            <a:r>
              <a:rPr lang="en-GB" altLang="en-US" dirty="0" err="1"/>
              <a:t>Erosion</a:t>
            </a:r>
            <a:r>
              <a:rPr lang="en-GB" altLang="en-US" dirty="0" err="1">
                <a:sym typeface="Wingdings" panose="05000000000000000000" pitchFamily="2" charset="2"/>
              </a:rPr>
              <a:t></a:t>
            </a:r>
            <a:r>
              <a:rPr lang="en-GB" altLang="en-US" dirty="0" err="1"/>
              <a:t>Ulcer</a:t>
            </a:r>
            <a:endParaRPr lang="en-GB" altLang="en-US" dirty="0"/>
          </a:p>
          <a:p>
            <a:pPr eaLnBrk="1" hangingPunct="1"/>
            <a:r>
              <a:rPr lang="en-GB" altLang="en-US" dirty="0"/>
              <a:t>Scar</a:t>
            </a:r>
          </a:p>
          <a:p>
            <a:pPr eaLnBrk="1" hangingPunct="1"/>
            <a:r>
              <a:rPr lang="en-GB" altLang="en-US" dirty="0" err="1"/>
              <a:t>Lichenification</a:t>
            </a:r>
            <a:endParaRPr lang="en-GB" altLang="en-US" dirty="0"/>
          </a:p>
        </p:txBody>
      </p:sp>
      <p:sp>
        <p:nvSpPr>
          <p:cNvPr id="2" name="Footer Placeholder 1"/>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Tree>
    <p:extLst>
      <p:ext uri="{BB962C8B-B14F-4D97-AF65-F5344CB8AC3E}">
        <p14:creationId xmlns:p14="http://schemas.microsoft.com/office/powerpoint/2010/main" val="4584308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Impetigo</a:t>
            </a:r>
          </a:p>
        </p:txBody>
      </p:sp>
      <p:sp>
        <p:nvSpPr>
          <p:cNvPr id="3" name="Content Placeholder 2"/>
          <p:cNvSpPr>
            <a:spLocks noGrp="1"/>
          </p:cNvSpPr>
          <p:nvPr>
            <p:ph idx="1"/>
          </p:nvPr>
        </p:nvSpPr>
        <p:spPr/>
        <p:txBody>
          <a:bodyPr/>
          <a:lstStyle/>
          <a:p>
            <a:r>
              <a:rPr lang="en-GB" dirty="0"/>
              <a:t>A common infection of the skin with staph aureus causing honey coloured crusting erosions or sometimes bullae.</a:t>
            </a:r>
          </a:p>
          <a:p>
            <a:r>
              <a:rPr lang="en-GB" dirty="0"/>
              <a:t>Also called school sores</a:t>
            </a:r>
          </a:p>
          <a:p>
            <a:r>
              <a:rPr lang="en-GB" dirty="0"/>
              <a:t>Most common in children</a:t>
            </a:r>
          </a:p>
          <a:p>
            <a:r>
              <a:rPr lang="en-GB" dirty="0"/>
              <a:t>Easily treated with oral or topical </a:t>
            </a:r>
            <a:r>
              <a:rPr lang="en-GB" dirty="0" err="1"/>
              <a:t>abx</a:t>
            </a:r>
            <a:endParaRPr lang="en-GB" dirty="0"/>
          </a:p>
          <a:p>
            <a:r>
              <a:rPr lang="en-GB" dirty="0"/>
              <a:t>Almost always minor and quick to respond to treatment</a:t>
            </a:r>
          </a:p>
          <a:p>
            <a:r>
              <a:rPr lang="en-GB" dirty="0"/>
              <a:t>Very rarely can cause severe infection/cellulitis/sepsis/ Staph scalded skin </a:t>
            </a:r>
            <a:r>
              <a:rPr lang="en-GB"/>
              <a:t>syndrome/rheumatic fever</a:t>
            </a:r>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0B966AD9-D44B-4F0E-9A80-066481DF7B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50616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5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4"/>
          <a:stretch>
            <a:fillRect/>
          </a:stretch>
        </p:blipFill>
        <p:spPr>
          <a:xfrm>
            <a:off x="3057099" y="1259917"/>
            <a:ext cx="3429000" cy="3848100"/>
          </a:xfrm>
          <a:prstGeom prst="rect">
            <a:avLst/>
          </a:prstGeom>
        </p:spPr>
      </p:pic>
      <p:pic>
        <p:nvPicPr>
          <p:cNvPr id="4" name="Picture 3"/>
          <p:cNvPicPr>
            <a:picLocks noChangeAspect="1"/>
          </p:cNvPicPr>
          <p:nvPr/>
        </p:nvPicPr>
        <p:blipFill>
          <a:blip r:embed="rId5"/>
          <a:stretch>
            <a:fillRect/>
          </a:stretch>
        </p:blipFill>
        <p:spPr>
          <a:xfrm>
            <a:off x="9099" y="0"/>
            <a:ext cx="3048000" cy="3048000"/>
          </a:xfrm>
          <a:prstGeom prst="rect">
            <a:avLst/>
          </a:prstGeom>
        </p:spPr>
      </p:pic>
      <p:pic>
        <p:nvPicPr>
          <p:cNvPr id="6" name="Picture 5"/>
          <p:cNvPicPr>
            <a:picLocks noChangeAspect="1"/>
          </p:cNvPicPr>
          <p:nvPr/>
        </p:nvPicPr>
        <p:blipFill>
          <a:blip r:embed="rId6"/>
          <a:stretch>
            <a:fillRect/>
          </a:stretch>
        </p:blipFill>
        <p:spPr>
          <a:xfrm>
            <a:off x="6486125" y="2578614"/>
            <a:ext cx="5705903" cy="4279427"/>
          </a:xfrm>
          <a:prstGeom prst="rect">
            <a:avLst/>
          </a:prstGeom>
        </p:spPr>
      </p:pic>
      <p:sp>
        <p:nvSpPr>
          <p:cNvPr id="2" name="Footer Placeholder 1"/>
          <p:cNvSpPr>
            <a:spLocks noGrp="1"/>
          </p:cNvSpPr>
          <p:nvPr>
            <p:ph type="ftr" sz="quarter" idx="11"/>
          </p:nvPr>
        </p:nvSpPr>
        <p:spPr/>
        <p:txBody>
          <a:bodyPr/>
          <a:lstStyle/>
          <a:p>
            <a:r>
              <a:rPr lang="en-GB"/>
              <a:t>Copyrighted    Belmatt Healthcare Training</a:t>
            </a:r>
          </a:p>
        </p:txBody>
      </p:sp>
      <p:pic>
        <p:nvPicPr>
          <p:cNvPr id="3" name="Recorded Sound">
            <a:hlinkClick r:id="" action="ppaction://media"/>
            <a:extLst>
              <a:ext uri="{FF2B5EF4-FFF2-40B4-BE49-F238E27FC236}">
                <a16:creationId xmlns:a16="http://schemas.microsoft.com/office/drawing/2014/main" id="{FFEFD45E-CAFF-4915-9F21-3F4002C735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3333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310896"/>
            <a:ext cx="10515600" cy="6272784"/>
          </a:xfrm>
        </p:spPr>
        <p:txBody>
          <a:bodyPr>
            <a:normAutofit fontScale="70000" lnSpcReduction="20000"/>
          </a:bodyPr>
          <a:lstStyle/>
          <a:p>
            <a:pPr marL="0" indent="0">
              <a:buNone/>
            </a:pPr>
            <a:endParaRPr lang="en-GB" b="1" dirty="0"/>
          </a:p>
          <a:p>
            <a:r>
              <a:rPr lang="en-GB" b="1" dirty="0"/>
              <a:t>Non-bullous infection</a:t>
            </a:r>
            <a:r>
              <a:rPr lang="en-GB" dirty="0"/>
              <a:t> requires treatment with topical or oral antibiotics, and management of the underlying cause (if applicable).</a:t>
            </a:r>
          </a:p>
          <a:p>
            <a:pPr marL="742950" lvl="1" indent="-285750"/>
            <a:r>
              <a:rPr lang="en-GB" b="1" dirty="0"/>
              <a:t>For localized infection, treat with topical </a:t>
            </a:r>
            <a:r>
              <a:rPr lang="en-GB" b="1" dirty="0" err="1"/>
              <a:t>fusidic</a:t>
            </a:r>
            <a:r>
              <a:rPr lang="en-GB" b="1" dirty="0"/>
              <a:t> acid </a:t>
            </a:r>
            <a:r>
              <a:rPr lang="en-GB" dirty="0"/>
              <a:t>(three to four times daily, for 7 days).</a:t>
            </a:r>
          </a:p>
          <a:p>
            <a:pPr lvl="2"/>
            <a:r>
              <a:rPr lang="en-GB" dirty="0"/>
              <a:t>Before the initial application of topical antibiotics, advise the person (or parent) to remove crusted areas by soaking them in soapy water, as long as this does not cause discomfort.</a:t>
            </a:r>
          </a:p>
          <a:p>
            <a:pPr marL="742950" lvl="1" indent="-285750"/>
            <a:endParaRPr lang="en-GB" b="1" dirty="0"/>
          </a:p>
          <a:p>
            <a:pPr marL="742950" lvl="1" indent="-285750"/>
            <a:r>
              <a:rPr lang="en-GB" b="1" dirty="0"/>
              <a:t>For extensive infection, areas on which it would be impractical to use topical drugs, or severe infection (including systemic symptoms), treat with an oral antibiotic.</a:t>
            </a:r>
            <a:r>
              <a:rPr lang="en-GB" dirty="0"/>
              <a:t> </a:t>
            </a:r>
          </a:p>
          <a:p>
            <a:pPr lvl="2"/>
            <a:r>
              <a:rPr lang="en-GB" dirty="0"/>
              <a:t>Oral </a:t>
            </a:r>
            <a:r>
              <a:rPr lang="en-GB" dirty="0" err="1"/>
              <a:t>flucloxacillin</a:t>
            </a:r>
            <a:r>
              <a:rPr lang="en-GB" dirty="0"/>
              <a:t> (four times daily for 7 days) is recommended first-line.</a:t>
            </a:r>
          </a:p>
          <a:p>
            <a:pPr lvl="2"/>
            <a:r>
              <a:rPr lang="en-GB" dirty="0"/>
              <a:t>Oral clarithromycin (twice daily for 7 days) or erythromycin (four times daily for 7 days) are alternatives if the person is allergic to </a:t>
            </a:r>
            <a:r>
              <a:rPr lang="en-GB" dirty="0" err="1"/>
              <a:t>penicillins</a:t>
            </a:r>
            <a:r>
              <a:rPr lang="en-GB" dirty="0"/>
              <a:t>.</a:t>
            </a:r>
          </a:p>
          <a:p>
            <a:pPr lvl="2"/>
            <a:endParaRPr lang="en-GB" dirty="0"/>
          </a:p>
          <a:p>
            <a:pPr marL="742950" lvl="1" indent="-285750"/>
            <a:r>
              <a:rPr lang="en-GB" dirty="0"/>
              <a:t>The most likely underlying conditions that may be associated with impetigo are atopic eczema, scabies, or head lice. For more information on the management of these conditions, see the CKS topics on </a:t>
            </a:r>
            <a:r>
              <a:rPr lang="en-GB" dirty="0">
                <a:hlinkClick r:id="rId4"/>
              </a:rPr>
              <a:t>Eczema - atopic</a:t>
            </a:r>
            <a:r>
              <a:rPr lang="en-GB" dirty="0"/>
              <a:t>, </a:t>
            </a:r>
            <a:r>
              <a:rPr lang="en-GB" dirty="0">
                <a:hlinkClick r:id="rId5"/>
              </a:rPr>
              <a:t>Scabies</a:t>
            </a:r>
            <a:r>
              <a:rPr lang="en-GB" dirty="0"/>
              <a:t>, and </a:t>
            </a:r>
            <a:r>
              <a:rPr lang="en-GB" dirty="0">
                <a:hlinkClick r:id="rId6"/>
              </a:rPr>
              <a:t>Head lice</a:t>
            </a:r>
            <a:r>
              <a:rPr lang="en-GB" dirty="0"/>
              <a:t>.</a:t>
            </a:r>
          </a:p>
          <a:p>
            <a:r>
              <a:rPr lang="en-GB" b="1" dirty="0"/>
              <a:t>Bullous infection usually requires treatment with an oral antibiotic</a:t>
            </a:r>
            <a:r>
              <a:rPr lang="en-GB" dirty="0"/>
              <a:t> (</a:t>
            </a:r>
            <a:r>
              <a:rPr lang="en-GB" dirty="0" err="1"/>
              <a:t>flucloxacillin</a:t>
            </a:r>
            <a:r>
              <a:rPr lang="en-GB" dirty="0"/>
              <a:t> or clarithromycin/erythromycin).</a:t>
            </a:r>
          </a:p>
          <a:p>
            <a:r>
              <a:rPr lang="en-GB" b="1" dirty="0"/>
              <a:t>Routine follow-up is not required,</a:t>
            </a:r>
            <a:r>
              <a:rPr lang="en-GB" dirty="0"/>
              <a:t> but advise the person to return if there is no significant improvement 7 days after initiation of treatment (or sooner if the condition is worsening).</a:t>
            </a:r>
          </a:p>
        </p:txBody>
      </p:sp>
      <p:sp>
        <p:nvSpPr>
          <p:cNvPr id="2" name="Footer Placeholder 1"/>
          <p:cNvSpPr>
            <a:spLocks noGrp="1"/>
          </p:cNvSpPr>
          <p:nvPr>
            <p:ph type="ftr" sz="quarter" idx="11"/>
          </p:nvPr>
        </p:nvSpPr>
        <p:spPr/>
        <p:txBody>
          <a:bodyPr/>
          <a:lstStyle/>
          <a:p>
            <a:r>
              <a:rPr lang="en-GB"/>
              <a:t>Copyrighted    Belmatt Healthcare Training</a:t>
            </a:r>
          </a:p>
        </p:txBody>
      </p:sp>
      <p:pic>
        <p:nvPicPr>
          <p:cNvPr id="4" name="Recorded Sound">
            <a:hlinkClick r:id="" action="ppaction://media"/>
            <a:extLst>
              <a:ext uri="{FF2B5EF4-FFF2-40B4-BE49-F238E27FC236}">
                <a16:creationId xmlns:a16="http://schemas.microsoft.com/office/drawing/2014/main" id="{C03B0672-5281-4206-B604-AC1ADDF30D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62822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4"/>
          <a:stretch>
            <a:fillRect/>
          </a:stretch>
        </p:blipFill>
        <p:spPr>
          <a:xfrm>
            <a:off x="5567661" y="1167715"/>
            <a:ext cx="6415603" cy="4816730"/>
          </a:xfrm>
          <a:prstGeom prst="rect">
            <a:avLst/>
          </a:prstGeom>
        </p:spPr>
      </p:pic>
      <p:pic>
        <p:nvPicPr>
          <p:cNvPr id="4" name="Picture 3"/>
          <p:cNvPicPr>
            <a:picLocks noChangeAspect="1"/>
          </p:cNvPicPr>
          <p:nvPr/>
        </p:nvPicPr>
        <p:blipFill>
          <a:blip r:embed="rId5"/>
          <a:stretch>
            <a:fillRect/>
          </a:stretch>
        </p:blipFill>
        <p:spPr>
          <a:xfrm>
            <a:off x="523204" y="230382"/>
            <a:ext cx="4695825" cy="3190875"/>
          </a:xfrm>
          <a:prstGeom prst="rect">
            <a:avLst/>
          </a:prstGeom>
        </p:spPr>
      </p:pic>
      <p:pic>
        <p:nvPicPr>
          <p:cNvPr id="6" name="Picture 5"/>
          <p:cNvPicPr>
            <a:picLocks noChangeAspect="1"/>
          </p:cNvPicPr>
          <p:nvPr/>
        </p:nvPicPr>
        <p:blipFill>
          <a:blip r:embed="rId6"/>
          <a:stretch>
            <a:fillRect/>
          </a:stretch>
        </p:blipFill>
        <p:spPr>
          <a:xfrm>
            <a:off x="523177" y="3576080"/>
            <a:ext cx="4741979" cy="3179146"/>
          </a:xfrm>
          <a:prstGeom prst="rect">
            <a:avLst/>
          </a:prstGeom>
        </p:spPr>
      </p:pic>
      <p:sp>
        <p:nvSpPr>
          <p:cNvPr id="2" name="Footer Placeholder 1"/>
          <p:cNvSpPr>
            <a:spLocks noGrp="1"/>
          </p:cNvSpPr>
          <p:nvPr>
            <p:ph type="ftr" sz="quarter" idx="11"/>
          </p:nvPr>
        </p:nvSpPr>
        <p:spPr/>
        <p:txBody>
          <a:bodyPr/>
          <a:lstStyle/>
          <a:p>
            <a:r>
              <a:rPr lang="en-GB"/>
              <a:t>Copyrighted    Belmatt Healthcare Training</a:t>
            </a:r>
          </a:p>
        </p:txBody>
      </p:sp>
      <p:pic>
        <p:nvPicPr>
          <p:cNvPr id="3" name="Recorded Sound">
            <a:hlinkClick r:id="" action="ppaction://media"/>
            <a:extLst>
              <a:ext uri="{FF2B5EF4-FFF2-40B4-BE49-F238E27FC236}">
                <a16:creationId xmlns:a16="http://schemas.microsoft.com/office/drawing/2014/main" id="{C3F3D6C3-3AF0-45EB-ABA0-CF014802AB2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88045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3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
            <a:ext cx="10515600" cy="1325563"/>
          </a:xfrm>
        </p:spPr>
        <p:txBody>
          <a:bodyPr/>
          <a:lstStyle/>
          <a:p>
            <a:r>
              <a:rPr lang="en-GB"/>
              <a:t>Headlice</a:t>
            </a:r>
          </a:p>
        </p:txBody>
      </p:sp>
      <p:sp>
        <p:nvSpPr>
          <p:cNvPr id="3" name="Content Placeholder 2"/>
          <p:cNvSpPr>
            <a:spLocks noGrp="1"/>
          </p:cNvSpPr>
          <p:nvPr>
            <p:ph idx="1"/>
          </p:nvPr>
        </p:nvSpPr>
        <p:spPr>
          <a:xfrm>
            <a:off x="838200" y="1115568"/>
            <a:ext cx="10515600" cy="5340096"/>
          </a:xfrm>
        </p:spPr>
        <p:txBody>
          <a:bodyPr>
            <a:normAutofit fontScale="70000" lnSpcReduction="20000"/>
          </a:bodyPr>
          <a:lstStyle/>
          <a:p>
            <a:r>
              <a:rPr lang="en-GB" dirty="0"/>
              <a:t>A physical insecticide — these silicone or fatty acid ester-based products kill the lice by physically coating their surfaces and suffocating them, so resistance is unlikely to develop. </a:t>
            </a:r>
          </a:p>
          <a:p>
            <a:r>
              <a:rPr lang="en-GB" dirty="0"/>
              <a:t>◾They include </a:t>
            </a:r>
            <a:r>
              <a:rPr lang="en-GB" b="1" dirty="0" err="1"/>
              <a:t>dimeticone</a:t>
            </a:r>
            <a:r>
              <a:rPr lang="en-GB" dirty="0"/>
              <a:t> 4% gel, lotion, or spray (</a:t>
            </a:r>
            <a:r>
              <a:rPr lang="en-GB" dirty="0" err="1"/>
              <a:t>Hedrin</a:t>
            </a:r>
            <a:r>
              <a:rPr lang="en-GB" dirty="0"/>
              <a:t>® Once or Lotion; Chemists' Own® Head Lice Spray); </a:t>
            </a:r>
            <a:r>
              <a:rPr lang="en-GB" dirty="0" err="1"/>
              <a:t>dimeticone</a:t>
            </a:r>
            <a:r>
              <a:rPr lang="en-GB" dirty="0"/>
              <a:t> 92% spray (NYDA®); </a:t>
            </a:r>
            <a:r>
              <a:rPr lang="en-GB" dirty="0" err="1"/>
              <a:t>dimeticone</a:t>
            </a:r>
            <a:r>
              <a:rPr lang="en-GB" dirty="0"/>
              <a:t> &gt; 95% lotion (</a:t>
            </a:r>
            <a:r>
              <a:rPr lang="en-GB" dirty="0" err="1"/>
              <a:t>Linicin</a:t>
            </a:r>
            <a:r>
              <a:rPr lang="en-GB" dirty="0"/>
              <a:t>® Lotion); isopropyl </a:t>
            </a:r>
            <a:r>
              <a:rPr lang="en-GB" dirty="0" err="1"/>
              <a:t>myristate</a:t>
            </a:r>
            <a:r>
              <a:rPr lang="en-GB" dirty="0"/>
              <a:t> and </a:t>
            </a:r>
            <a:r>
              <a:rPr lang="en-GB" dirty="0" err="1"/>
              <a:t>cyclomethicone</a:t>
            </a:r>
            <a:r>
              <a:rPr lang="en-GB" dirty="0"/>
              <a:t> solution (Full Marks Solution®); and isopropyl </a:t>
            </a:r>
            <a:r>
              <a:rPr lang="en-GB" dirty="0" err="1"/>
              <a:t>myristrate</a:t>
            </a:r>
            <a:r>
              <a:rPr lang="en-GB" dirty="0"/>
              <a:t> and isopropyl alcohol aerosol (</a:t>
            </a:r>
            <a:r>
              <a:rPr lang="en-GB" dirty="0" err="1"/>
              <a:t>Vamousse</a:t>
            </a:r>
            <a:r>
              <a:rPr lang="en-GB" dirty="0"/>
              <a:t>® Head Lice Treatment), all of which are available on the NHS.</a:t>
            </a:r>
          </a:p>
          <a:p>
            <a:r>
              <a:rPr lang="en-GB" dirty="0"/>
              <a:t>◦ A chemical or traditional insecticide — these poison the lice by chemical means.  </a:t>
            </a:r>
          </a:p>
          <a:p>
            <a:r>
              <a:rPr lang="en-GB" dirty="0"/>
              <a:t>◾In the UK, the only chemical insecticide that is currently recommended is </a:t>
            </a:r>
            <a:r>
              <a:rPr lang="en-GB" b="1" dirty="0"/>
              <a:t>Malathion 0.5% </a:t>
            </a:r>
            <a:r>
              <a:rPr lang="en-GB" dirty="0"/>
              <a:t>aqueous liquid (</a:t>
            </a:r>
            <a:r>
              <a:rPr lang="en-GB" dirty="0" err="1"/>
              <a:t>Derbac</a:t>
            </a:r>
            <a:r>
              <a:rPr lang="en-GB" dirty="0"/>
              <a:t>-M®), but resistance has been reported.</a:t>
            </a:r>
          </a:p>
          <a:p>
            <a:r>
              <a:rPr lang="en-GB" dirty="0"/>
              <a:t>◦ </a:t>
            </a:r>
            <a:r>
              <a:rPr lang="en-GB" b="1" dirty="0"/>
              <a:t>Wet combing </a:t>
            </a:r>
            <a:r>
              <a:rPr lang="en-GB" dirty="0"/>
              <a:t>— this is the systematic combing of wet hair with a louse detection comb to remove head lice.  </a:t>
            </a:r>
          </a:p>
          <a:p>
            <a:r>
              <a:rPr lang="en-GB" dirty="0"/>
              <a:t>◾The Bug Buster® kit is the only head lice removal (and detection) method that has been evaluated in randomized controlled trials, and it is available on the NHS. </a:t>
            </a:r>
          </a:p>
          <a:p>
            <a:r>
              <a:rPr lang="en-GB" dirty="0"/>
              <a:t>◾Other nit combs listed in the Drug Tariff include Nitty Gritty </a:t>
            </a:r>
            <a:r>
              <a:rPr lang="en-GB" dirty="0" err="1"/>
              <a:t>NitFree</a:t>
            </a:r>
            <a:r>
              <a:rPr lang="en-GB" dirty="0"/>
              <a:t> comb®, </a:t>
            </a:r>
            <a:r>
              <a:rPr lang="en-GB" dirty="0" err="1"/>
              <a:t>Nitcomb</a:t>
            </a:r>
            <a:r>
              <a:rPr lang="en-GB" dirty="0"/>
              <a:t>–S1®, and </a:t>
            </a:r>
            <a:r>
              <a:rPr lang="en-GB" dirty="0" err="1"/>
              <a:t>Nitcomb</a:t>
            </a:r>
            <a:r>
              <a:rPr lang="en-GB" dirty="0"/>
              <a:t>–M2®.</a:t>
            </a:r>
          </a:p>
        </p:txBody>
      </p:sp>
      <p:sp>
        <p:nvSpPr>
          <p:cNvPr id="4" name="Footer Placeholder 3"/>
          <p:cNvSpPr>
            <a:spLocks noGrp="1"/>
          </p:cNvSpPr>
          <p:nvPr>
            <p:ph type="ftr" sz="quarter" idx="11"/>
          </p:nvPr>
        </p:nvSpPr>
        <p:spPr/>
        <p:txBody>
          <a:bodyPr/>
          <a:lstStyle/>
          <a:p>
            <a:r>
              <a:rPr lang="en-GB"/>
              <a:t>Copyrighted    Belmatt Healthcare Training</a:t>
            </a:r>
          </a:p>
        </p:txBody>
      </p:sp>
    </p:spTree>
    <p:extLst>
      <p:ext uri="{BB962C8B-B14F-4D97-AF65-F5344CB8AC3E}">
        <p14:creationId xmlns:p14="http://schemas.microsoft.com/office/powerpoint/2010/main" val="37560150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Pubic Lice</a:t>
            </a:r>
          </a:p>
        </p:txBody>
      </p:sp>
      <p:sp>
        <p:nvSpPr>
          <p:cNvPr id="3" name="Content Placeholder 2"/>
          <p:cNvSpPr>
            <a:spLocks noGrp="1"/>
          </p:cNvSpPr>
          <p:nvPr>
            <p:ph idx="1"/>
          </p:nvPr>
        </p:nvSpPr>
        <p:spPr/>
        <p:txBody>
          <a:bodyPr>
            <a:normAutofit fontScale="85000" lnSpcReduction="10000"/>
          </a:bodyPr>
          <a:lstStyle/>
          <a:p>
            <a:r>
              <a:rPr lang="en-GB" dirty="0"/>
              <a:t>◾Screen the individual for Chlamydia and other sexually transmitted infections as appropriate.</a:t>
            </a:r>
          </a:p>
          <a:p>
            <a:r>
              <a:rPr lang="en-GB" dirty="0"/>
              <a:t>◾Treat the individual with a topical insecticide: two applications of </a:t>
            </a:r>
            <a:r>
              <a:rPr lang="en-GB" b="1" dirty="0"/>
              <a:t>malathion 0.5% aqueous lotion or permethrin 5% dermal cream, 7 days apart.</a:t>
            </a:r>
          </a:p>
          <a:p>
            <a:r>
              <a:rPr lang="en-GB" dirty="0"/>
              <a:t>◾Consider follow-up in a GUM clinic in about a week to screen for sexually transmitted infections.</a:t>
            </a:r>
          </a:p>
          <a:p>
            <a:r>
              <a:rPr lang="en-GB" dirty="0"/>
              <a:t>◾Advise the individual to avoid close body contact until they, and their current partner, have been treated.</a:t>
            </a:r>
          </a:p>
          <a:p>
            <a:r>
              <a:rPr lang="en-GB" dirty="0"/>
              <a:t>◾Recommend that the person informs their partners of the previous 3 months that they should be examined for pubic lice and treated if infested.</a:t>
            </a:r>
          </a:p>
          <a:p>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6C7E2055-BBD3-4AEB-826A-6D140B0BD62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1893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7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Scabies:</a:t>
            </a:r>
          </a:p>
        </p:txBody>
      </p:sp>
      <p:sp>
        <p:nvSpPr>
          <p:cNvPr id="3" name="Content Placeholder 2"/>
          <p:cNvSpPr>
            <a:spLocks noGrp="1"/>
          </p:cNvSpPr>
          <p:nvPr>
            <p:ph idx="1"/>
          </p:nvPr>
        </p:nvSpPr>
        <p:spPr/>
        <p:txBody>
          <a:bodyPr>
            <a:normAutofit fontScale="70000" lnSpcReduction="20000"/>
          </a:bodyPr>
          <a:lstStyle/>
          <a:p>
            <a:r>
              <a:rPr lang="en-GB" b="1" dirty="0"/>
              <a:t>Treat the person and all contacts with an insecticide.</a:t>
            </a:r>
            <a:r>
              <a:rPr lang="en-GB" dirty="0"/>
              <a:t> </a:t>
            </a:r>
          </a:p>
          <a:p>
            <a:r>
              <a:rPr lang="en-GB" dirty="0"/>
              <a:t>Use </a:t>
            </a:r>
            <a:r>
              <a:rPr lang="en-GB" b="1" dirty="0"/>
              <a:t>permethrin</a:t>
            </a:r>
            <a:r>
              <a:rPr lang="en-GB" dirty="0"/>
              <a:t> 5% dermal cream as a first-line treatment.</a:t>
            </a:r>
          </a:p>
          <a:p>
            <a:r>
              <a:rPr lang="en-GB" dirty="0"/>
              <a:t>Use </a:t>
            </a:r>
            <a:r>
              <a:rPr lang="en-GB" b="1" dirty="0"/>
              <a:t>malathion 0.5% </a:t>
            </a:r>
            <a:r>
              <a:rPr lang="en-GB" dirty="0"/>
              <a:t>aqueous liquid if permethrin is inappropriate (e.g. the person has an allergy to chrysanthemums).</a:t>
            </a:r>
          </a:p>
          <a:p>
            <a:r>
              <a:rPr lang="en-GB" dirty="0"/>
              <a:t>For children under 2 months old, seek specialist advice from a paediatric dermatologist.</a:t>
            </a:r>
          </a:p>
          <a:p>
            <a:pPr marL="742950" lvl="1" indent="-285750"/>
            <a:r>
              <a:rPr lang="en-GB" dirty="0"/>
              <a:t>Scabies is rare in children under 2 months old.</a:t>
            </a:r>
          </a:p>
          <a:p>
            <a:r>
              <a:rPr lang="en-GB" dirty="0"/>
              <a:t>If malathion is used, an aqueous preparation is preferred to the alcohol-based lotion.</a:t>
            </a:r>
          </a:p>
          <a:p>
            <a:r>
              <a:rPr lang="en-GB" dirty="0"/>
              <a:t>Children under 6 months old require a prescription for an insecticide to treat scabies. If parents prefer to purchase an insecticide over the counter:</a:t>
            </a:r>
          </a:p>
          <a:p>
            <a:pPr marL="742950" lvl="1" indent="-285750"/>
            <a:r>
              <a:rPr lang="en-GB" dirty="0"/>
              <a:t>Malathion 0.5% aqueous liquid can be purchased for children over 6 months old.</a:t>
            </a:r>
          </a:p>
          <a:p>
            <a:pPr marL="742950" lvl="1" indent="-285750"/>
            <a:r>
              <a:rPr lang="en-GB" dirty="0"/>
              <a:t>Children under 2 years old require a prescription for permethrin 5% dermal cream.</a:t>
            </a:r>
          </a:p>
          <a:p>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155E2F7A-C740-46E1-9E7C-9C77087A0B5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15657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3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Warts and </a:t>
            </a:r>
            <a:r>
              <a:rPr lang="en-GB" dirty="0" err="1"/>
              <a:t>Veruccas</a:t>
            </a:r>
            <a:endParaRPr lang="en-GB" dirty="0"/>
          </a:p>
        </p:txBody>
      </p:sp>
      <p:pic>
        <p:nvPicPr>
          <p:cNvPr id="4" name="Content Placeholder 3"/>
          <p:cNvPicPr>
            <a:picLocks noGrp="1" noChangeAspect="1"/>
          </p:cNvPicPr>
          <p:nvPr>
            <p:ph idx="1"/>
          </p:nvPr>
        </p:nvPicPr>
        <p:blipFill>
          <a:blip r:embed="rId4"/>
          <a:stretch>
            <a:fillRect/>
          </a:stretch>
        </p:blipFill>
        <p:spPr>
          <a:xfrm>
            <a:off x="158225" y="1937713"/>
            <a:ext cx="5630419" cy="3749859"/>
          </a:xfrm>
          <a:prstGeom prst="rect">
            <a:avLst/>
          </a:prstGeom>
        </p:spPr>
      </p:pic>
      <p:pic>
        <p:nvPicPr>
          <p:cNvPr id="5" name="Picture 4"/>
          <p:cNvPicPr>
            <a:picLocks noChangeAspect="1"/>
          </p:cNvPicPr>
          <p:nvPr/>
        </p:nvPicPr>
        <p:blipFill>
          <a:blip r:embed="rId5"/>
          <a:stretch>
            <a:fillRect/>
          </a:stretch>
        </p:blipFill>
        <p:spPr>
          <a:xfrm>
            <a:off x="5911187" y="1690694"/>
            <a:ext cx="6019800" cy="4200525"/>
          </a:xfrm>
          <a:prstGeom prst="rect">
            <a:avLst/>
          </a:prstGeom>
        </p:spPr>
      </p:pic>
      <p:sp>
        <p:nvSpPr>
          <p:cNvPr id="3" name="Footer Placeholder 2"/>
          <p:cNvSpPr>
            <a:spLocks noGrp="1"/>
          </p:cNvSpPr>
          <p:nvPr>
            <p:ph type="ftr" sz="quarter" idx="11"/>
          </p:nvPr>
        </p:nvSpPr>
        <p:spPr/>
        <p:txBody>
          <a:bodyPr/>
          <a:lstStyle/>
          <a:p>
            <a:r>
              <a:rPr lang="en-GB"/>
              <a:t>Copyrighted    Belmatt Healthcare Training</a:t>
            </a:r>
          </a:p>
        </p:txBody>
      </p:sp>
      <p:pic>
        <p:nvPicPr>
          <p:cNvPr id="6" name="Recorded Sound">
            <a:hlinkClick r:id="" action="ppaction://media"/>
            <a:extLst>
              <a:ext uri="{FF2B5EF4-FFF2-40B4-BE49-F238E27FC236}">
                <a16:creationId xmlns:a16="http://schemas.microsoft.com/office/drawing/2014/main" id="{D6D46EEB-E481-4601-90CC-E01FE1EA10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370790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78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Acne/rosacea/folliculitis</a:t>
            </a:r>
          </a:p>
        </p:txBody>
      </p:sp>
      <p:sp>
        <p:nvSpPr>
          <p:cNvPr id="3" name="Content Placeholder 2"/>
          <p:cNvSpPr>
            <a:spLocks noGrp="1"/>
          </p:cNvSpPr>
          <p:nvPr>
            <p:ph idx="1"/>
          </p:nvPr>
        </p:nvSpPr>
        <p:spPr/>
        <p:txBody>
          <a:bodyPr>
            <a:normAutofit fontScale="92500"/>
          </a:bodyPr>
          <a:lstStyle/>
          <a:p>
            <a:r>
              <a:rPr lang="en-GB" dirty="0"/>
              <a:t>Acne: think about antibiotic stewardship, think about resistance, think about scarring, think about </a:t>
            </a:r>
            <a:r>
              <a:rPr lang="en-GB" dirty="0" err="1"/>
              <a:t>roaccutane</a:t>
            </a:r>
            <a:endParaRPr lang="en-GB" dirty="0"/>
          </a:p>
          <a:p>
            <a:endParaRPr lang="en-GB" dirty="0"/>
          </a:p>
          <a:p>
            <a:r>
              <a:rPr lang="en-GB" dirty="0"/>
              <a:t>Rosacea: think about life style change, remember newer agents: ivermectin/brimonidine, </a:t>
            </a:r>
            <a:r>
              <a:rPr lang="en-GB" dirty="0" err="1"/>
              <a:t>metrogel</a:t>
            </a:r>
            <a:r>
              <a:rPr lang="en-GB" dirty="0"/>
              <a:t> not so good, azelaic acid</a:t>
            </a:r>
          </a:p>
          <a:p>
            <a:endParaRPr lang="en-GB" dirty="0"/>
          </a:p>
          <a:p>
            <a:r>
              <a:rPr lang="en-GB" dirty="0"/>
              <a:t>Folliculitis: chlorhexidine scrubs, rescue antibiotics, prophylactic antibiotics, does it need drainage? Is it something else?</a:t>
            </a:r>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0CFDE402-AD77-42B1-969D-4E1E7108224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36078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2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Things that should make you say ‘Oh dear’</a:t>
            </a:r>
          </a:p>
        </p:txBody>
      </p:sp>
      <p:sp>
        <p:nvSpPr>
          <p:cNvPr id="3" name="Content Placeholder 2"/>
          <p:cNvSpPr>
            <a:spLocks noGrp="1"/>
          </p:cNvSpPr>
          <p:nvPr>
            <p:ph idx="1"/>
          </p:nvPr>
        </p:nvSpPr>
        <p:spPr/>
        <p:txBody>
          <a:bodyPr>
            <a:normAutofit lnSpcReduction="10000"/>
          </a:bodyPr>
          <a:lstStyle/>
          <a:p>
            <a:r>
              <a:rPr lang="en-GB" dirty="0" err="1"/>
              <a:t>Meningoccocal</a:t>
            </a:r>
            <a:r>
              <a:rPr lang="en-GB" dirty="0"/>
              <a:t> disease</a:t>
            </a:r>
          </a:p>
          <a:p>
            <a:r>
              <a:rPr lang="en-GB" dirty="0" err="1"/>
              <a:t>Urticaria</a:t>
            </a:r>
            <a:r>
              <a:rPr lang="en-GB" dirty="0"/>
              <a:t> with angioedema/</a:t>
            </a:r>
            <a:r>
              <a:rPr lang="en-GB" dirty="0" err="1"/>
              <a:t>resp</a:t>
            </a:r>
            <a:r>
              <a:rPr lang="en-GB" dirty="0"/>
              <a:t> involvement/systemic involvement</a:t>
            </a:r>
          </a:p>
          <a:p>
            <a:r>
              <a:rPr lang="en-GB" dirty="0"/>
              <a:t>Eczema </a:t>
            </a:r>
            <a:r>
              <a:rPr lang="en-GB" dirty="0" err="1"/>
              <a:t>herpeticum</a:t>
            </a:r>
            <a:endParaRPr lang="en-GB" dirty="0"/>
          </a:p>
          <a:p>
            <a:r>
              <a:rPr lang="en-GB" dirty="0"/>
              <a:t>Steven Johnson syndrome</a:t>
            </a:r>
          </a:p>
          <a:p>
            <a:r>
              <a:rPr lang="en-GB" dirty="0"/>
              <a:t>Vasculitis  </a:t>
            </a:r>
          </a:p>
          <a:p>
            <a:r>
              <a:rPr lang="en-GB" dirty="0"/>
              <a:t>Zoster of the face/ear </a:t>
            </a:r>
          </a:p>
          <a:p>
            <a:r>
              <a:rPr lang="en-GB" dirty="0"/>
              <a:t>Anything genital </a:t>
            </a:r>
          </a:p>
          <a:p>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9475EFC0-0269-4C0C-8A02-3F4A31C50C5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98903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rrowheads="1"/>
          </p:cNvSpPr>
          <p:nvPr>
            <p:ph type="title"/>
          </p:nvPr>
        </p:nvSpPr>
        <p:spPr/>
        <p:txBody>
          <a:bodyPr/>
          <a:lstStyle/>
          <a:p>
            <a:pPr eaLnBrk="1" hangingPunct="1"/>
            <a:r>
              <a:rPr lang="en-AU" altLang="en-US"/>
              <a:t>Macule (Macular)</a:t>
            </a:r>
          </a:p>
        </p:txBody>
      </p:sp>
      <p:pic>
        <p:nvPicPr>
          <p:cNvPr id="32770" name="Picture 3"/>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1756172" y="2481072"/>
            <a:ext cx="4186239" cy="2457450"/>
          </a:xfrm>
        </p:spPr>
      </p:pic>
      <p:sp>
        <p:nvSpPr>
          <p:cNvPr id="32771" name="Rectangle 4"/>
          <p:cNvSpPr>
            <a:spLocks noGrp="1" noRot="1" noChangeArrowheads="1"/>
          </p:cNvSpPr>
          <p:nvPr>
            <p:ph type="body" sz="half" idx="2"/>
          </p:nvPr>
        </p:nvSpPr>
        <p:spPr>
          <a:xfrm>
            <a:off x="6308156" y="2298743"/>
            <a:ext cx="4186237" cy="4422775"/>
          </a:xfrm>
        </p:spPr>
        <p:txBody>
          <a:bodyPr/>
          <a:lstStyle/>
          <a:p>
            <a:pPr eaLnBrk="1" hangingPunct="1"/>
            <a:r>
              <a:rPr lang="en-US" altLang="en-US" sz="2800" dirty="0"/>
              <a:t>Level with normal skin</a:t>
            </a:r>
          </a:p>
          <a:p>
            <a:pPr eaLnBrk="1" hangingPunct="1"/>
            <a:r>
              <a:rPr lang="en-US" altLang="en-US" sz="2800" dirty="0"/>
              <a:t>Not Palpable</a:t>
            </a:r>
          </a:p>
          <a:p>
            <a:pPr eaLnBrk="1" hangingPunct="1"/>
            <a:r>
              <a:rPr lang="en-US" altLang="en-US" sz="2800" dirty="0"/>
              <a:t>E.g. Freckle (</a:t>
            </a:r>
            <a:r>
              <a:rPr lang="en-US" altLang="en-US" sz="2800" dirty="0" err="1"/>
              <a:t>lentigo</a:t>
            </a:r>
            <a:r>
              <a:rPr lang="en-US" altLang="en-US" sz="2800" dirty="0"/>
              <a:t>)</a:t>
            </a:r>
          </a:p>
        </p:txBody>
      </p:sp>
      <p:sp>
        <p:nvSpPr>
          <p:cNvPr id="2" name="Footer Placeholder 1"/>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pic>
        <p:nvPicPr>
          <p:cNvPr id="3" name="Recorded Sound">
            <a:hlinkClick r:id="" action="ppaction://media"/>
            <a:extLst>
              <a:ext uri="{FF2B5EF4-FFF2-40B4-BE49-F238E27FC236}">
                <a16:creationId xmlns:a16="http://schemas.microsoft.com/office/drawing/2014/main" id="{451AD7FE-6DD4-45EA-AE6F-01CDFA530E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131863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29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C7E26-3130-49F9-BC29-CDE4F61E822A}"/>
              </a:ext>
            </a:extLst>
          </p:cNvPr>
          <p:cNvSpPr>
            <a:spLocks noGrp="1"/>
          </p:cNvSpPr>
          <p:nvPr>
            <p:ph type="title"/>
          </p:nvPr>
        </p:nvSpPr>
        <p:spPr/>
        <p:txBody>
          <a:bodyPr/>
          <a:lstStyle/>
          <a:p>
            <a:r>
              <a:rPr lang="en-GB" dirty="0"/>
              <a:t>Facial zoster/shingles</a:t>
            </a:r>
          </a:p>
        </p:txBody>
      </p:sp>
      <p:sp>
        <p:nvSpPr>
          <p:cNvPr id="4" name="Footer Placeholder 3">
            <a:extLst>
              <a:ext uri="{FF2B5EF4-FFF2-40B4-BE49-F238E27FC236}">
                <a16:creationId xmlns:a16="http://schemas.microsoft.com/office/drawing/2014/main" id="{5B987469-347D-4B6D-9311-3BD9AAD25A5C}"/>
              </a:ext>
            </a:extLst>
          </p:cNvPr>
          <p:cNvSpPr>
            <a:spLocks noGrp="1"/>
          </p:cNvSpPr>
          <p:nvPr>
            <p:ph type="ftr" sz="quarter" idx="11"/>
          </p:nvPr>
        </p:nvSpPr>
        <p:spPr/>
        <p:txBody>
          <a:bodyPr/>
          <a:lstStyle/>
          <a:p>
            <a:r>
              <a:rPr lang="en-GB"/>
              <a:t>Copyrighted    Belmatt Healthcare Training</a:t>
            </a:r>
          </a:p>
        </p:txBody>
      </p:sp>
      <p:pic>
        <p:nvPicPr>
          <p:cNvPr id="6146" name="Picture 2" descr="Image result for zoster face">
            <a:extLst>
              <a:ext uri="{FF2B5EF4-FFF2-40B4-BE49-F238E27FC236}">
                <a16:creationId xmlns:a16="http://schemas.microsoft.com/office/drawing/2014/main" id="{C0FE2D50-1FF3-475D-B201-DD147B2EC13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507287" y="1741118"/>
            <a:ext cx="4183693" cy="4221271"/>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91113FCE-0EE0-47FF-804B-3BD17CCD46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83331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93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When I find things go wrong</a:t>
            </a:r>
          </a:p>
        </p:txBody>
      </p:sp>
      <p:sp>
        <p:nvSpPr>
          <p:cNvPr id="3" name="Content Placeholder 2"/>
          <p:cNvSpPr>
            <a:spLocks noGrp="1"/>
          </p:cNvSpPr>
          <p:nvPr>
            <p:ph idx="1"/>
          </p:nvPr>
        </p:nvSpPr>
        <p:spPr/>
        <p:txBody>
          <a:bodyPr/>
          <a:lstStyle/>
          <a:p>
            <a:r>
              <a:rPr lang="en-GB" dirty="0"/>
              <a:t>Inadequate examination/inadequate exposure</a:t>
            </a:r>
          </a:p>
          <a:p>
            <a:r>
              <a:rPr lang="en-GB" dirty="0"/>
              <a:t>Not looking at meds or drug chart</a:t>
            </a:r>
          </a:p>
          <a:p>
            <a:r>
              <a:rPr lang="en-GB" dirty="0"/>
              <a:t>Not asking about hobbies/job/OTC</a:t>
            </a:r>
          </a:p>
          <a:p>
            <a:r>
              <a:rPr lang="en-GB" dirty="0"/>
              <a:t>Not reviewing diagnosis when not responding</a:t>
            </a:r>
          </a:p>
          <a:p>
            <a:r>
              <a:rPr lang="en-GB" dirty="0"/>
              <a:t>Inadequate safety advice</a:t>
            </a:r>
          </a:p>
          <a:p>
            <a:r>
              <a:rPr lang="en-GB" dirty="0"/>
              <a:t>Not treating for long enough… oral antifungals, topical steroids</a:t>
            </a:r>
          </a:p>
          <a:p>
            <a:r>
              <a:rPr lang="en-GB" dirty="0"/>
              <a:t>Not being realistic about prognosis. Use the word CHRONIC </a:t>
            </a:r>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F3D23626-86F1-473A-AB0D-6D949C1E23B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8649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93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Life goals</a:t>
            </a:r>
          </a:p>
        </p:txBody>
      </p:sp>
      <p:sp>
        <p:nvSpPr>
          <p:cNvPr id="3" name="Content Placeholder 2"/>
          <p:cNvSpPr>
            <a:spLocks noGrp="1"/>
          </p:cNvSpPr>
          <p:nvPr>
            <p:ph idx="1"/>
          </p:nvPr>
        </p:nvSpPr>
        <p:spPr/>
        <p:txBody>
          <a:bodyPr>
            <a:normAutofit fontScale="92500" lnSpcReduction="20000"/>
          </a:bodyPr>
          <a:lstStyle/>
          <a:p>
            <a:r>
              <a:rPr lang="en-GB" dirty="0"/>
              <a:t>Have eczema, psoriasis and tinea (in their purist forms) really clear in your head</a:t>
            </a:r>
          </a:p>
          <a:p>
            <a:r>
              <a:rPr lang="en-GB" dirty="0"/>
              <a:t>Then start to understand their overlapping and atypical forms</a:t>
            </a:r>
          </a:p>
          <a:p>
            <a:r>
              <a:rPr lang="en-GB" dirty="0"/>
              <a:t>Be totally proficient in common day to day </a:t>
            </a:r>
            <a:r>
              <a:rPr lang="en-GB" dirty="0" err="1"/>
              <a:t>derm</a:t>
            </a:r>
            <a:r>
              <a:rPr lang="en-GB" dirty="0"/>
              <a:t> infections such as warts, </a:t>
            </a:r>
            <a:r>
              <a:rPr lang="en-GB" dirty="0" err="1"/>
              <a:t>molluscum</a:t>
            </a:r>
            <a:r>
              <a:rPr lang="en-GB" dirty="0"/>
              <a:t>, impetigo, know the guidelines and rationale and be able to explain them to people</a:t>
            </a:r>
          </a:p>
          <a:p>
            <a:r>
              <a:rPr lang="en-GB" dirty="0"/>
              <a:t>Know about the other treatments available for common skin conditions even if they are outside of your scope of practice, it is great to be able to advise and educate patients</a:t>
            </a:r>
          </a:p>
          <a:p>
            <a:r>
              <a:rPr lang="en-GB" dirty="0"/>
              <a:t>Feel confident about your own traffic light system</a:t>
            </a:r>
          </a:p>
          <a:p>
            <a:endParaRPr lang="en-GB" dirty="0"/>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1991AB0A-319F-404D-B6CE-F65C2838115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954765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Traffic lights for Pharmacists and Nurses</a:t>
            </a:r>
            <a:br>
              <a:rPr lang="en-GB" dirty="0"/>
            </a:br>
            <a:r>
              <a:rPr lang="en-GB" dirty="0"/>
              <a:t>(Make your own)</a:t>
            </a:r>
          </a:p>
        </p:txBody>
      </p:sp>
      <p:graphicFrame>
        <p:nvGraphicFramePr>
          <p:cNvPr id="4" name="Table 3"/>
          <p:cNvGraphicFramePr>
            <a:graphicFrameLocks noGrp="1"/>
          </p:cNvGraphicFramePr>
          <p:nvPr>
            <p:extLst>
              <p:ext uri="{D42A27DB-BD31-4B8C-83A1-F6EECF244321}">
                <p14:modId xmlns:p14="http://schemas.microsoft.com/office/powerpoint/2010/main" val="3828973907"/>
              </p:ext>
            </p:extLst>
          </p:nvPr>
        </p:nvGraphicFramePr>
        <p:xfrm>
          <a:off x="1622568" y="1825625"/>
          <a:ext cx="8722437" cy="4276566"/>
        </p:xfrm>
        <a:graphic>
          <a:graphicData uri="http://schemas.openxmlformats.org/drawingml/2006/table">
            <a:tbl>
              <a:tblPr firstRow="1" bandRow="1">
                <a:tableStyleId>{5C22544A-7EE6-4342-B048-85BDC9FD1C3A}</a:tableStyleId>
              </a:tblPr>
              <a:tblGrid>
                <a:gridCol w="2907479">
                  <a:extLst>
                    <a:ext uri="{9D8B030D-6E8A-4147-A177-3AD203B41FA5}">
                      <a16:colId xmlns:a16="http://schemas.microsoft.com/office/drawing/2014/main" val="20000"/>
                    </a:ext>
                  </a:extLst>
                </a:gridCol>
                <a:gridCol w="2907479">
                  <a:extLst>
                    <a:ext uri="{9D8B030D-6E8A-4147-A177-3AD203B41FA5}">
                      <a16:colId xmlns:a16="http://schemas.microsoft.com/office/drawing/2014/main" val="20001"/>
                    </a:ext>
                  </a:extLst>
                </a:gridCol>
                <a:gridCol w="2907479">
                  <a:extLst>
                    <a:ext uri="{9D8B030D-6E8A-4147-A177-3AD203B41FA5}">
                      <a16:colId xmlns:a16="http://schemas.microsoft.com/office/drawing/2014/main" val="20002"/>
                    </a:ext>
                  </a:extLst>
                </a:gridCol>
              </a:tblGrid>
              <a:tr h="4276566">
                <a:tc>
                  <a:txBody>
                    <a:bodyPr/>
                    <a:lstStyle/>
                    <a:p>
                      <a:r>
                        <a:rPr lang="en-GB" dirty="0">
                          <a:solidFill>
                            <a:schemeClr val="tx1"/>
                          </a:solidFill>
                        </a:rPr>
                        <a:t>Independent Management: </a:t>
                      </a:r>
                    </a:p>
                    <a:p>
                      <a:r>
                        <a:rPr lang="en-GB" dirty="0" err="1">
                          <a:solidFill>
                            <a:schemeClr val="tx1"/>
                          </a:solidFill>
                        </a:rPr>
                        <a:t>Seb</a:t>
                      </a:r>
                      <a:r>
                        <a:rPr lang="en-GB" dirty="0">
                          <a:solidFill>
                            <a:schemeClr val="tx1"/>
                          </a:solidFill>
                        </a:rPr>
                        <a:t> </a:t>
                      </a:r>
                      <a:r>
                        <a:rPr lang="en-GB" dirty="0" err="1">
                          <a:solidFill>
                            <a:schemeClr val="tx1"/>
                          </a:solidFill>
                        </a:rPr>
                        <a:t>derm</a:t>
                      </a:r>
                      <a:endParaRPr lang="en-GB" dirty="0">
                        <a:solidFill>
                          <a:schemeClr val="tx1"/>
                        </a:solidFill>
                      </a:endParaRPr>
                    </a:p>
                    <a:p>
                      <a:r>
                        <a:rPr lang="en-GB" dirty="0">
                          <a:solidFill>
                            <a:schemeClr val="tx1"/>
                          </a:solidFill>
                        </a:rPr>
                        <a:t>Tinea </a:t>
                      </a:r>
                      <a:r>
                        <a:rPr lang="en-GB" dirty="0" err="1">
                          <a:solidFill>
                            <a:schemeClr val="tx1"/>
                          </a:solidFill>
                        </a:rPr>
                        <a:t>Pedis</a:t>
                      </a:r>
                      <a:endParaRPr lang="en-GB" dirty="0">
                        <a:solidFill>
                          <a:schemeClr val="tx1"/>
                        </a:solidFill>
                      </a:endParaRPr>
                    </a:p>
                    <a:p>
                      <a:r>
                        <a:rPr lang="en-GB" dirty="0">
                          <a:solidFill>
                            <a:schemeClr val="tx1"/>
                          </a:solidFill>
                        </a:rPr>
                        <a:t>Plantar and palmar warts (not genital and not elsewhere)</a:t>
                      </a:r>
                    </a:p>
                    <a:p>
                      <a:r>
                        <a:rPr lang="en-GB" dirty="0">
                          <a:solidFill>
                            <a:schemeClr val="tx1"/>
                          </a:solidFill>
                        </a:rPr>
                        <a:t>Head lice</a:t>
                      </a:r>
                    </a:p>
                    <a:p>
                      <a:r>
                        <a:rPr lang="en-GB" dirty="0">
                          <a:solidFill>
                            <a:schemeClr val="tx1"/>
                          </a:solidFill>
                        </a:rPr>
                        <a:t>Scabies</a:t>
                      </a:r>
                    </a:p>
                    <a:p>
                      <a:r>
                        <a:rPr lang="en-GB" dirty="0">
                          <a:solidFill>
                            <a:schemeClr val="tx1"/>
                          </a:solidFill>
                        </a:rPr>
                        <a:t>Nappy rash</a:t>
                      </a:r>
                    </a:p>
                    <a:p>
                      <a:r>
                        <a:rPr lang="en-GB" dirty="0">
                          <a:solidFill>
                            <a:schemeClr val="tx1"/>
                          </a:solidFill>
                        </a:rPr>
                        <a:t>Dry skin</a:t>
                      </a:r>
                    </a:p>
                    <a:p>
                      <a:r>
                        <a:rPr lang="en-GB" dirty="0">
                          <a:solidFill>
                            <a:schemeClr val="tx1"/>
                          </a:solidFill>
                        </a:rPr>
                        <a:t>Oral</a:t>
                      </a:r>
                      <a:r>
                        <a:rPr lang="en-GB" baseline="0" dirty="0">
                          <a:solidFill>
                            <a:schemeClr val="tx1"/>
                          </a:solidFill>
                        </a:rPr>
                        <a:t> Herpes</a:t>
                      </a:r>
                    </a:p>
                    <a:p>
                      <a:r>
                        <a:rPr lang="en-GB" baseline="0" dirty="0">
                          <a:solidFill>
                            <a:schemeClr val="tx1"/>
                          </a:solidFill>
                        </a:rPr>
                        <a:t>Acute </a:t>
                      </a:r>
                      <a:r>
                        <a:rPr lang="en-GB" baseline="0" dirty="0" err="1">
                          <a:solidFill>
                            <a:schemeClr val="tx1"/>
                          </a:solidFill>
                        </a:rPr>
                        <a:t>Urticaria</a:t>
                      </a:r>
                      <a:endParaRPr lang="en-GB" baseline="0" dirty="0">
                        <a:solidFill>
                          <a:schemeClr val="tx1"/>
                        </a:solidFill>
                      </a:endParaRPr>
                    </a:p>
                    <a:p>
                      <a:r>
                        <a:rPr lang="en-GB" baseline="0" dirty="0">
                          <a:solidFill>
                            <a:schemeClr val="tx1"/>
                          </a:solidFill>
                        </a:rPr>
                        <a:t>Skin tags</a:t>
                      </a:r>
                      <a:endParaRPr lang="en-GB" dirty="0">
                        <a:solidFill>
                          <a:schemeClr val="tx1"/>
                        </a:solidFill>
                      </a:endParaRPr>
                    </a:p>
                  </a:txBody>
                  <a:tcPr>
                    <a:solidFill>
                      <a:srgbClr val="FFFFFF"/>
                    </a:solidFill>
                  </a:tcPr>
                </a:tc>
                <a:tc>
                  <a:txBody>
                    <a:bodyPr/>
                    <a:lstStyle/>
                    <a:p>
                      <a:r>
                        <a:rPr lang="en-GB" dirty="0">
                          <a:solidFill>
                            <a:schemeClr val="tx1"/>
                          </a:solidFill>
                        </a:rPr>
                        <a:t>Share Management:</a:t>
                      </a:r>
                    </a:p>
                    <a:p>
                      <a:r>
                        <a:rPr lang="en-GB" dirty="0">
                          <a:solidFill>
                            <a:schemeClr val="tx1"/>
                          </a:solidFill>
                        </a:rPr>
                        <a:t>Eczema</a:t>
                      </a:r>
                    </a:p>
                    <a:p>
                      <a:r>
                        <a:rPr lang="en-GB" dirty="0">
                          <a:solidFill>
                            <a:schemeClr val="tx1"/>
                          </a:solidFill>
                        </a:rPr>
                        <a:t>Psoriasis</a:t>
                      </a:r>
                    </a:p>
                    <a:p>
                      <a:r>
                        <a:rPr lang="en-GB" dirty="0">
                          <a:solidFill>
                            <a:schemeClr val="tx1"/>
                          </a:solidFill>
                        </a:rPr>
                        <a:t>Genital herpes</a:t>
                      </a:r>
                    </a:p>
                    <a:p>
                      <a:r>
                        <a:rPr lang="en-GB" dirty="0">
                          <a:solidFill>
                            <a:schemeClr val="tx1"/>
                          </a:solidFill>
                        </a:rPr>
                        <a:t>Lichen Planus</a:t>
                      </a:r>
                    </a:p>
                    <a:p>
                      <a:r>
                        <a:rPr lang="en-GB" dirty="0">
                          <a:solidFill>
                            <a:schemeClr val="tx1"/>
                          </a:solidFill>
                        </a:rPr>
                        <a:t>Chronic urticarial</a:t>
                      </a:r>
                    </a:p>
                    <a:p>
                      <a:r>
                        <a:rPr lang="en-GB" dirty="0">
                          <a:solidFill>
                            <a:schemeClr val="tx1"/>
                          </a:solidFill>
                        </a:rPr>
                        <a:t>Chronic Ulcers</a:t>
                      </a:r>
                    </a:p>
                    <a:p>
                      <a:endParaRPr lang="en-GB" dirty="0">
                        <a:solidFill>
                          <a:schemeClr val="tx1"/>
                        </a:solidFill>
                      </a:endParaRPr>
                    </a:p>
                  </a:txBody>
                  <a:tcPr>
                    <a:solidFill>
                      <a:srgbClr val="FFFFFF"/>
                    </a:solidFill>
                  </a:tcPr>
                </a:tc>
                <a:tc>
                  <a:txBody>
                    <a:bodyPr/>
                    <a:lstStyle/>
                    <a:p>
                      <a:r>
                        <a:rPr lang="en-GB" dirty="0">
                          <a:solidFill>
                            <a:schemeClr val="tx1"/>
                          </a:solidFill>
                        </a:rPr>
                        <a:t>Refer Management:</a:t>
                      </a:r>
                    </a:p>
                    <a:p>
                      <a:r>
                        <a:rPr lang="en-GB" dirty="0">
                          <a:solidFill>
                            <a:schemeClr val="tx1"/>
                          </a:solidFill>
                        </a:rPr>
                        <a:t>Eczema </a:t>
                      </a:r>
                      <a:r>
                        <a:rPr lang="en-GB" dirty="0" err="1">
                          <a:solidFill>
                            <a:schemeClr val="tx1"/>
                          </a:solidFill>
                        </a:rPr>
                        <a:t>herpeticum</a:t>
                      </a:r>
                      <a:endParaRPr lang="en-GB" dirty="0">
                        <a:solidFill>
                          <a:schemeClr val="tx1"/>
                        </a:solidFill>
                      </a:endParaRPr>
                    </a:p>
                    <a:p>
                      <a:r>
                        <a:rPr lang="en-GB" dirty="0">
                          <a:solidFill>
                            <a:schemeClr val="tx1"/>
                          </a:solidFill>
                        </a:rPr>
                        <a:t>Non blanching </a:t>
                      </a:r>
                      <a:r>
                        <a:rPr lang="en-GB" dirty="0" err="1">
                          <a:solidFill>
                            <a:schemeClr val="tx1"/>
                          </a:solidFill>
                        </a:rPr>
                        <a:t>exantham</a:t>
                      </a:r>
                      <a:endParaRPr lang="en-GB" dirty="0">
                        <a:solidFill>
                          <a:schemeClr val="tx1"/>
                        </a:solidFill>
                      </a:endParaRPr>
                    </a:p>
                    <a:p>
                      <a:r>
                        <a:rPr lang="en-GB" dirty="0">
                          <a:solidFill>
                            <a:schemeClr val="tx1"/>
                          </a:solidFill>
                        </a:rPr>
                        <a:t>Vasculitis</a:t>
                      </a:r>
                    </a:p>
                    <a:p>
                      <a:r>
                        <a:rPr lang="en-GB" dirty="0">
                          <a:solidFill>
                            <a:schemeClr val="tx1"/>
                          </a:solidFill>
                        </a:rPr>
                        <a:t>Suspected</a:t>
                      </a:r>
                      <a:r>
                        <a:rPr lang="en-GB" baseline="0" dirty="0">
                          <a:solidFill>
                            <a:schemeClr val="tx1"/>
                          </a:solidFill>
                        </a:rPr>
                        <a:t> malignancy</a:t>
                      </a:r>
                    </a:p>
                    <a:p>
                      <a:r>
                        <a:rPr lang="en-GB" baseline="0" dirty="0">
                          <a:solidFill>
                            <a:schemeClr val="tx1"/>
                          </a:solidFill>
                        </a:rPr>
                        <a:t>Drug eruptions</a:t>
                      </a:r>
                    </a:p>
                    <a:p>
                      <a:r>
                        <a:rPr lang="en-GB" baseline="0" dirty="0">
                          <a:solidFill>
                            <a:schemeClr val="tx1"/>
                          </a:solidFill>
                        </a:rPr>
                        <a:t>Blistering skin eruptions</a:t>
                      </a:r>
                      <a:endParaRPr lang="en-GB" dirty="0">
                        <a:solidFill>
                          <a:schemeClr val="tx1"/>
                        </a:solidFill>
                      </a:endParaRPr>
                    </a:p>
                  </a:txBody>
                  <a:tcPr>
                    <a:solidFill>
                      <a:srgbClr val="FFFFFF"/>
                    </a:solidFill>
                  </a:tcPr>
                </a:tc>
                <a:extLst>
                  <a:ext uri="{0D108BD9-81ED-4DB2-BD59-A6C34878D82A}">
                    <a16:rowId xmlns:a16="http://schemas.microsoft.com/office/drawing/2014/main" val="10000"/>
                  </a:ext>
                </a:extLst>
              </a:tr>
            </a:tbl>
          </a:graphicData>
        </a:graphic>
      </p:graphicFrame>
      <p:sp>
        <p:nvSpPr>
          <p:cNvPr id="3" name="Footer Placeholder 2"/>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F887E077-A0B4-4681-9568-04EA2E8AAF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67041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6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Sources of info…</a:t>
            </a:r>
          </a:p>
        </p:txBody>
      </p:sp>
      <p:sp>
        <p:nvSpPr>
          <p:cNvPr id="3" name="Content Placeholder 2"/>
          <p:cNvSpPr>
            <a:spLocks noGrp="1"/>
          </p:cNvSpPr>
          <p:nvPr>
            <p:ph idx="1"/>
          </p:nvPr>
        </p:nvSpPr>
        <p:spPr/>
        <p:txBody>
          <a:bodyPr/>
          <a:lstStyle/>
          <a:p>
            <a:r>
              <a:rPr lang="en-GB" dirty="0"/>
              <a:t>Patient UK</a:t>
            </a:r>
          </a:p>
          <a:p>
            <a:r>
              <a:rPr lang="en-GB" dirty="0" err="1"/>
              <a:t>Dermnet</a:t>
            </a:r>
            <a:endParaRPr lang="en-GB" dirty="0"/>
          </a:p>
          <a:p>
            <a:r>
              <a:rPr lang="en-GB" dirty="0"/>
              <a:t>BAD</a:t>
            </a:r>
          </a:p>
          <a:p>
            <a:r>
              <a:rPr lang="en-GB" dirty="0"/>
              <a:t>UKPCDS</a:t>
            </a:r>
          </a:p>
          <a:p>
            <a:r>
              <a:rPr lang="en-GB" dirty="0"/>
              <a:t>CKS</a:t>
            </a:r>
          </a:p>
          <a:p>
            <a:r>
              <a:rPr lang="en-GB" dirty="0"/>
              <a:t>Dermis</a:t>
            </a:r>
          </a:p>
        </p:txBody>
      </p:sp>
      <p:sp>
        <p:nvSpPr>
          <p:cNvPr id="4" name="Footer Placeholder 3"/>
          <p:cNvSpPr>
            <a:spLocks noGrp="1"/>
          </p:cNvSpPr>
          <p:nvPr>
            <p:ph type="ftr" sz="quarter" idx="11"/>
          </p:nvPr>
        </p:nvSpPr>
        <p:spPr/>
        <p:txBody>
          <a:bodyPr/>
          <a:lstStyle/>
          <a:p>
            <a:r>
              <a:rPr lang="en-GB"/>
              <a:t>Copyrighted    Belmatt Healthcare Training</a:t>
            </a:r>
          </a:p>
        </p:txBody>
      </p:sp>
    </p:spTree>
    <p:extLst>
      <p:ext uri="{BB962C8B-B14F-4D97-AF65-F5344CB8AC3E}">
        <p14:creationId xmlns:p14="http://schemas.microsoft.com/office/powerpoint/2010/main" val="36684760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Some common mantras</a:t>
            </a:r>
          </a:p>
        </p:txBody>
      </p:sp>
      <p:sp>
        <p:nvSpPr>
          <p:cNvPr id="3" name="Content Placeholder 2"/>
          <p:cNvSpPr>
            <a:spLocks noGrp="1"/>
          </p:cNvSpPr>
          <p:nvPr>
            <p:ph idx="1"/>
          </p:nvPr>
        </p:nvSpPr>
        <p:spPr/>
        <p:txBody>
          <a:bodyPr/>
          <a:lstStyle/>
          <a:p>
            <a:r>
              <a:rPr lang="en-GB" dirty="0"/>
              <a:t>Description is key, then you can get help</a:t>
            </a:r>
          </a:p>
          <a:p>
            <a:r>
              <a:rPr lang="en-GB" dirty="0"/>
              <a:t>Diagnosis is essential, everything else is </a:t>
            </a:r>
            <a:r>
              <a:rPr lang="en-GB" dirty="0" err="1"/>
              <a:t>googleable</a:t>
            </a:r>
            <a:r>
              <a:rPr lang="en-GB" dirty="0"/>
              <a:t> (and should be googled)</a:t>
            </a:r>
          </a:p>
          <a:p>
            <a:r>
              <a:rPr lang="en-GB" dirty="0"/>
              <a:t>Be safe: competency, honesty, safety netting, referral</a:t>
            </a:r>
          </a:p>
          <a:p>
            <a:r>
              <a:rPr lang="en-GB" dirty="0"/>
              <a:t>Aim to be experts at the simple stuff, this will get you very far</a:t>
            </a:r>
          </a:p>
          <a:p>
            <a:r>
              <a:rPr lang="en-GB" dirty="0"/>
              <a:t>Try to reference what you are doing (NICE, Sign, CKS, local protocol)</a:t>
            </a:r>
          </a:p>
        </p:txBody>
      </p:sp>
      <p:sp>
        <p:nvSpPr>
          <p:cNvPr id="4" name="Footer Placeholder 3"/>
          <p:cNvSpPr>
            <a:spLocks noGrp="1"/>
          </p:cNvSpPr>
          <p:nvPr>
            <p:ph type="ftr" sz="quarter" idx="11"/>
          </p:nvPr>
        </p:nvSpPr>
        <p:spPr/>
        <p:txBody>
          <a:bodyPr/>
          <a:lstStyle/>
          <a:p>
            <a:r>
              <a:rPr lang="en-GB"/>
              <a:t>Copyrighted    Belmatt Healthcare Training</a:t>
            </a:r>
          </a:p>
        </p:txBody>
      </p:sp>
      <p:pic>
        <p:nvPicPr>
          <p:cNvPr id="5" name="Recorded Sound">
            <a:hlinkClick r:id="" action="ppaction://media"/>
            <a:extLst>
              <a:ext uri="{FF2B5EF4-FFF2-40B4-BE49-F238E27FC236}">
                <a16:creationId xmlns:a16="http://schemas.microsoft.com/office/drawing/2014/main" id="{354BFCD5-2C37-4918-A3BE-8B594DB50AB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40482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3"/>
          <p:cNvSpPr>
            <a:spLocks noGrp="1" noRot="1" noChangeArrowheads="1"/>
          </p:cNvSpPr>
          <p:nvPr>
            <p:ph type="title"/>
          </p:nvPr>
        </p:nvSpPr>
        <p:spPr/>
        <p:txBody>
          <a:bodyPr/>
          <a:lstStyle/>
          <a:p>
            <a:pPr eaLnBrk="1" hangingPunct="1"/>
            <a:r>
              <a:rPr lang="en-AU" altLang="en-US"/>
              <a:t>Papule (&lt;5mm) ‘Papular’</a:t>
            </a:r>
          </a:p>
        </p:txBody>
      </p:sp>
      <p:pic>
        <p:nvPicPr>
          <p:cNvPr id="34818" name="Picture 2"/>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1825653" y="1676443"/>
            <a:ext cx="4186239" cy="2703513"/>
          </a:xfrm>
        </p:spPr>
      </p:pic>
      <p:sp>
        <p:nvSpPr>
          <p:cNvPr id="34819" name="Rectangle 4"/>
          <p:cNvSpPr>
            <a:spLocks noGrp="1" noRot="1" noChangeArrowheads="1"/>
          </p:cNvSpPr>
          <p:nvPr>
            <p:ph type="body" sz="half" idx="2"/>
          </p:nvPr>
        </p:nvSpPr>
        <p:spPr>
          <a:xfrm>
            <a:off x="6180140" y="1676408"/>
            <a:ext cx="4186237" cy="4422775"/>
          </a:xfrm>
        </p:spPr>
        <p:txBody>
          <a:bodyPr/>
          <a:lstStyle/>
          <a:p>
            <a:pPr eaLnBrk="1" hangingPunct="1"/>
            <a:r>
              <a:rPr lang="en-US" altLang="en-US" sz="2800"/>
              <a:t>Raised above normal skin</a:t>
            </a:r>
          </a:p>
          <a:p>
            <a:pPr eaLnBrk="1" hangingPunct="1"/>
            <a:r>
              <a:rPr lang="en-US" altLang="en-US" sz="2800"/>
              <a:t>Palpable</a:t>
            </a:r>
          </a:p>
          <a:p>
            <a:pPr eaLnBrk="1" hangingPunct="1"/>
            <a:r>
              <a:rPr lang="en-US" altLang="en-US" sz="2800"/>
              <a:t>E.g. pimple / comedone</a:t>
            </a:r>
          </a:p>
        </p:txBody>
      </p:sp>
      <p:sp>
        <p:nvSpPr>
          <p:cNvPr id="2" name="Footer Placeholder 1"/>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spTree>
    <p:extLst>
      <p:ext uri="{BB962C8B-B14F-4D97-AF65-F5344CB8AC3E}">
        <p14:creationId xmlns:p14="http://schemas.microsoft.com/office/powerpoint/2010/main" val="2144588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DE228-BB9C-49D7-B041-8DAA64327FCB}"/>
              </a:ext>
            </a:extLst>
          </p:cNvPr>
          <p:cNvSpPr>
            <a:spLocks noGrp="1"/>
          </p:cNvSpPr>
          <p:nvPr>
            <p:ph type="title"/>
          </p:nvPr>
        </p:nvSpPr>
        <p:spPr/>
        <p:txBody>
          <a:bodyPr/>
          <a:lstStyle/>
          <a:p>
            <a:r>
              <a:rPr lang="en-GB" dirty="0"/>
              <a:t>Varicella</a:t>
            </a:r>
          </a:p>
        </p:txBody>
      </p:sp>
      <p:sp>
        <p:nvSpPr>
          <p:cNvPr id="4" name="Footer Placeholder 3">
            <a:extLst>
              <a:ext uri="{FF2B5EF4-FFF2-40B4-BE49-F238E27FC236}">
                <a16:creationId xmlns:a16="http://schemas.microsoft.com/office/drawing/2014/main" id="{8CFF4642-A6F8-417D-B950-1EC1F083C8F6}"/>
              </a:ext>
            </a:extLst>
          </p:cNvPr>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pic>
        <p:nvPicPr>
          <p:cNvPr id="1026" name="Picture 2" descr="Image result for varicella">
            <a:extLst>
              <a:ext uri="{FF2B5EF4-FFF2-40B4-BE49-F238E27FC236}">
                <a16:creationId xmlns:a16="http://schemas.microsoft.com/office/drawing/2014/main" id="{0648A744-562A-4FF9-A5D9-6A61064C670C}"/>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530258" y="2710655"/>
            <a:ext cx="5375492" cy="3339415"/>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F58B76AD-38C7-4AFD-AFF2-80FD854D70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03181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13100-5537-45F5-8F4F-BE5B06928820}"/>
              </a:ext>
            </a:extLst>
          </p:cNvPr>
          <p:cNvSpPr>
            <a:spLocks noGrp="1"/>
          </p:cNvSpPr>
          <p:nvPr>
            <p:ph type="title"/>
          </p:nvPr>
        </p:nvSpPr>
        <p:spPr/>
        <p:txBody>
          <a:bodyPr/>
          <a:lstStyle/>
          <a:p>
            <a:r>
              <a:rPr lang="en-GB" dirty="0"/>
              <a:t>Molluscum contagiosum</a:t>
            </a:r>
          </a:p>
        </p:txBody>
      </p:sp>
      <p:sp>
        <p:nvSpPr>
          <p:cNvPr id="4" name="Footer Placeholder 3">
            <a:extLst>
              <a:ext uri="{FF2B5EF4-FFF2-40B4-BE49-F238E27FC236}">
                <a16:creationId xmlns:a16="http://schemas.microsoft.com/office/drawing/2014/main" id="{555459F5-C622-4050-A014-091C9C485916}"/>
              </a:ext>
            </a:extLst>
          </p:cNvPr>
          <p:cNvSpPr>
            <a:spLocks noGrp="1"/>
          </p:cNvSpPr>
          <p:nvPr>
            <p:ph type="ftr" sz="quarter" idx="11"/>
          </p:nvPr>
        </p:nvSpPr>
        <p:spPr/>
        <p:txBody>
          <a:bodyPr/>
          <a:lstStyle/>
          <a:p>
            <a:pPr>
              <a:defRPr/>
            </a:pPr>
            <a:r>
              <a:rPr lang="en-US">
                <a:solidFill>
                  <a:prstClr val="black">
                    <a:tint val="75000"/>
                  </a:prstClr>
                </a:solidFill>
              </a:rPr>
              <a:t>Copyrighted    Belmatt Healthcare Training</a:t>
            </a:r>
          </a:p>
        </p:txBody>
      </p:sp>
      <p:pic>
        <p:nvPicPr>
          <p:cNvPr id="2050" name="Picture 2" descr="Image result for molluscum contagiosum">
            <a:extLst>
              <a:ext uri="{FF2B5EF4-FFF2-40B4-BE49-F238E27FC236}">
                <a16:creationId xmlns:a16="http://schemas.microsoft.com/office/drawing/2014/main" id="{9E020DC2-2F3E-49DF-A12C-85BA41676EDB}"/>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705622" y="2934494"/>
            <a:ext cx="7002049" cy="2814953"/>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CAA4E501-39EC-4AB3-8EB0-8666AF8F97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360948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27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4676</TotalTime>
  <Words>4795</Words>
  <Application>Microsoft Macintosh PowerPoint</Application>
  <PresentationFormat>Widescreen</PresentationFormat>
  <Paragraphs>487</Paragraphs>
  <Slides>65</Slides>
  <Notes>10</Notes>
  <HiddenSlides>0</HiddenSlides>
  <MMClips>56</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65</vt:i4>
      </vt:variant>
    </vt:vector>
  </HeadingPairs>
  <TitlesOfParts>
    <vt:vector size="75" baseType="lpstr">
      <vt:lpstr>Arial</vt:lpstr>
      <vt:lpstr>Arial Black</vt:lpstr>
      <vt:lpstr>Calibri</vt:lpstr>
      <vt:lpstr>Times New Roman</vt:lpstr>
      <vt:lpstr>5_Office Theme</vt:lpstr>
      <vt:lpstr>Office Theme</vt:lpstr>
      <vt:lpstr>Essential</vt:lpstr>
      <vt:lpstr>1_Office Theme</vt:lpstr>
      <vt:lpstr>2_Office Theme</vt:lpstr>
      <vt:lpstr>3_Office Theme</vt:lpstr>
      <vt:lpstr>Essential Dermatology</vt:lpstr>
      <vt:lpstr>Skin functions</vt:lpstr>
      <vt:lpstr>Anatomy Of Skin</vt:lpstr>
      <vt:lpstr>Examination</vt:lpstr>
      <vt:lpstr>Secondary Lesions</vt:lpstr>
      <vt:lpstr>Macule (Macular)</vt:lpstr>
      <vt:lpstr>Papule (&lt;5mm) ‘Papular’</vt:lpstr>
      <vt:lpstr>Varicella</vt:lpstr>
      <vt:lpstr>Molluscum contagiosum</vt:lpstr>
      <vt:lpstr>Nodule (≥ 5mm)</vt:lpstr>
      <vt:lpstr>Nodules-BCC</vt:lpstr>
      <vt:lpstr>Other derm vocab</vt:lpstr>
      <vt:lpstr>Eczema (dermatitis)</vt:lpstr>
      <vt:lpstr>Dishydrotic eczema/pompholyx</vt:lpstr>
      <vt:lpstr>Eczema treatment</vt:lpstr>
      <vt:lpstr>PowerPoint Presentation</vt:lpstr>
      <vt:lpstr>Irritant Contact Dermatitis</vt:lpstr>
      <vt:lpstr>Allergic Contact Dermatitis</vt:lpstr>
      <vt:lpstr>Psoriasis</vt:lpstr>
      <vt:lpstr>Treatment</vt:lpstr>
      <vt:lpstr>Ointments</vt:lpstr>
      <vt:lpstr>Emollients</vt:lpstr>
      <vt:lpstr>Topical corticosteroids are available in four potencies: mildly potent, moderately potent, potent, and very potent.  </vt:lpstr>
      <vt:lpstr>Important Factors not to overlook</vt:lpstr>
      <vt:lpstr>PowerPoint Presentation</vt:lpstr>
      <vt:lpstr>PowerPoint Presentation</vt:lpstr>
      <vt:lpstr>PowerPoint Presentation</vt:lpstr>
      <vt:lpstr>Urticaria</vt:lpstr>
      <vt:lpstr>Treatment</vt:lpstr>
      <vt:lpstr>Important things to note</vt:lpstr>
      <vt:lpstr>Scenario</vt:lpstr>
      <vt:lpstr>Urticaria</vt:lpstr>
      <vt:lpstr>HSV</vt:lpstr>
      <vt:lpstr>Oral HSV</vt:lpstr>
      <vt:lpstr>Recurrent HSV1</vt:lpstr>
      <vt:lpstr>Self care measures </vt:lpstr>
      <vt:lpstr>Primary Genital HSV</vt:lpstr>
      <vt:lpstr>Recurrent Genital HSV</vt:lpstr>
      <vt:lpstr>PowerPoint Presentation</vt:lpstr>
      <vt:lpstr>A simple approach to generalised itching</vt:lpstr>
      <vt:lpstr>Fungal Skin infections</vt:lpstr>
      <vt:lpstr>PowerPoint Presentation</vt:lpstr>
      <vt:lpstr>PowerPoint Presentation</vt:lpstr>
      <vt:lpstr>Treatment</vt:lpstr>
      <vt:lpstr>PowerPoint Presentation</vt:lpstr>
      <vt:lpstr>Fungal Nail  Vs Psoriatic Nail</vt:lpstr>
      <vt:lpstr>Treatments</vt:lpstr>
      <vt:lpstr>Drug Therapy</vt:lpstr>
      <vt:lpstr>Itraconazole </vt:lpstr>
      <vt:lpstr>Impetigo</vt:lpstr>
      <vt:lpstr>PowerPoint Presentation</vt:lpstr>
      <vt:lpstr>PowerPoint Presentation</vt:lpstr>
      <vt:lpstr>PowerPoint Presentation</vt:lpstr>
      <vt:lpstr>Headlice</vt:lpstr>
      <vt:lpstr>Pubic Lice</vt:lpstr>
      <vt:lpstr>Scabies:</vt:lpstr>
      <vt:lpstr>Warts and Veruccas</vt:lpstr>
      <vt:lpstr>Acne/rosacea/folliculitis</vt:lpstr>
      <vt:lpstr>Things that should make you say ‘Oh dear’</vt:lpstr>
      <vt:lpstr>Facial zoster/shingles</vt:lpstr>
      <vt:lpstr>When I find things go wrong</vt:lpstr>
      <vt:lpstr>Life goals</vt:lpstr>
      <vt:lpstr>Traffic lights for Pharmacists and Nurses (Make your own)</vt:lpstr>
      <vt:lpstr>Sources of info…</vt:lpstr>
      <vt:lpstr>Some common mantras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K</dc:creator>
  <cp:lastModifiedBy>Staffan Almér</cp:lastModifiedBy>
  <cp:revision>85</cp:revision>
  <cp:lastPrinted>2018-01-09T23:28:04Z</cp:lastPrinted>
  <dcterms:created xsi:type="dcterms:W3CDTF">2017-09-09T15:07:10Z</dcterms:created>
  <dcterms:modified xsi:type="dcterms:W3CDTF">2020-05-02T14:12:13Z</dcterms:modified>
</cp:coreProperties>
</file>